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7" r:id="rId3"/>
    <p:sldId id="258" r:id="rId4"/>
    <p:sldId id="259" r:id="rId5"/>
    <p:sldId id="274" r:id="rId6"/>
    <p:sldId id="266" r:id="rId7"/>
    <p:sldId id="267" r:id="rId8"/>
    <p:sldId id="268" r:id="rId9"/>
    <p:sldId id="269" r:id="rId10"/>
    <p:sldId id="271" r:id="rId11"/>
    <p:sldId id="302" r:id="rId12"/>
    <p:sldId id="297" r:id="rId13"/>
    <p:sldId id="301" r:id="rId14"/>
    <p:sldId id="303" r:id="rId15"/>
    <p:sldId id="300" r:id="rId16"/>
    <p:sldId id="299" r:id="rId17"/>
    <p:sldId id="272" r:id="rId18"/>
    <p:sldId id="273" r:id="rId19"/>
    <p:sldId id="275" r:id="rId20"/>
    <p:sldId id="276" r:id="rId21"/>
    <p:sldId id="277" r:id="rId22"/>
    <p:sldId id="278" r:id="rId23"/>
    <p:sldId id="279" r:id="rId24"/>
    <p:sldId id="280" r:id="rId25"/>
    <p:sldId id="281" r:id="rId26"/>
    <p:sldId id="288" r:id="rId27"/>
    <p:sldId id="283" r:id="rId28"/>
    <p:sldId id="284" r:id="rId29"/>
    <p:sldId id="289" r:id="rId30"/>
    <p:sldId id="290" r:id="rId31"/>
    <p:sldId id="286" r:id="rId32"/>
    <p:sldId id="304" r:id="rId33"/>
    <p:sldId id="312" r:id="rId34"/>
    <p:sldId id="291" r:id="rId35"/>
    <p:sldId id="310"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41E13F1-6D2F-447D-B8FA-40BF24B8BD50}">
          <p14:sldIdLst>
            <p14:sldId id="256"/>
            <p14:sldId id="257"/>
            <p14:sldId id="258"/>
            <p14:sldId id="259"/>
            <p14:sldId id="274"/>
            <p14:sldId id="266"/>
            <p14:sldId id="267"/>
            <p14:sldId id="268"/>
            <p14:sldId id="269"/>
            <p14:sldId id="271"/>
            <p14:sldId id="302"/>
          </p14:sldIdLst>
        </p14:section>
        <p14:section name="Abschnitt ohne Titel" id="{EA93EB0E-1453-448D-A7E1-8CB597B04BB4}">
          <p14:sldIdLst>
            <p14:sldId id="297"/>
            <p14:sldId id="301"/>
            <p14:sldId id="303"/>
            <p14:sldId id="300"/>
            <p14:sldId id="299"/>
            <p14:sldId id="272"/>
            <p14:sldId id="273"/>
            <p14:sldId id="275"/>
            <p14:sldId id="276"/>
            <p14:sldId id="277"/>
            <p14:sldId id="278"/>
            <p14:sldId id="279"/>
            <p14:sldId id="280"/>
            <p14:sldId id="281"/>
            <p14:sldId id="288"/>
            <p14:sldId id="283"/>
            <p14:sldId id="284"/>
            <p14:sldId id="289"/>
            <p14:sldId id="290"/>
            <p14:sldId id="286"/>
            <p14:sldId id="304"/>
            <p14:sldId id="312"/>
            <p14:sldId id="291"/>
            <p14:sldId id="310"/>
          </p14:sldIdLst>
        </p14:section>
      </p14:sectionLst>
    </p:ex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7C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autoAdjust="0"/>
  </p:normalViewPr>
  <p:slideViewPr>
    <p:cSldViewPr>
      <p:cViewPr varScale="1">
        <p:scale>
          <a:sx n="77" d="100"/>
          <a:sy n="77" d="100"/>
        </p:scale>
        <p:origin x="-120" y="-552"/>
      </p:cViewPr>
      <p:guideLst>
        <p:guide orient="horz" pos="2160"/>
        <p:guide pos="3840"/>
      </p:guideLst>
    </p:cSldViewPr>
  </p:slideViewPr>
  <p:outlineViewPr>
    <p:cViewPr>
      <p:scale>
        <a:sx n="33" d="100"/>
        <a:sy n="33" d="100"/>
      </p:scale>
      <p:origin x="0" y="-2934"/>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661FC3-8BF8-40D4-979F-4A78A5198F0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BDF6FFEA-80D5-484A-9763-B50CC0A78F59}">
      <dgm:prSet phldrT="[Text]" custT="1"/>
      <dgm:spPr>
        <a:solidFill>
          <a:srgbClr val="92D050"/>
        </a:solidFill>
      </dgm:spPr>
      <dgm:t>
        <a:bodyPr/>
        <a:lstStyle/>
        <a:p>
          <a:pPr>
            <a:buFont typeface="Wingdings" panose="05000000000000000000" pitchFamily="2" charset="2"/>
            <a:buChar char="Ø"/>
          </a:pPr>
          <a:r>
            <a:rPr lang="de-DE" sz="1400" b="1" dirty="0">
              <a:solidFill>
                <a:schemeClr val="tx1"/>
              </a:solidFill>
            </a:rPr>
            <a:t>„Ja, die Nächte sind unerträglich. Ist man im Freien ist es noch schlimmer, Geräusche und Schattenschlag rauben einem den letzten Nerv.“ </a:t>
          </a:r>
        </a:p>
      </dgm:t>
    </dgm:pt>
    <dgm:pt modelId="{3990000A-E639-42D5-9B04-0D25672C177F}" type="parTrans" cxnId="{CC2BEC57-56DE-4BAB-AF93-31FE0E3B65FA}">
      <dgm:prSet/>
      <dgm:spPr/>
      <dgm:t>
        <a:bodyPr/>
        <a:lstStyle/>
        <a:p>
          <a:endParaRPr lang="de-DE"/>
        </a:p>
      </dgm:t>
    </dgm:pt>
    <dgm:pt modelId="{06B1E1CB-860C-4778-9239-E4F71E2D94C5}" type="sibTrans" cxnId="{CC2BEC57-56DE-4BAB-AF93-31FE0E3B65FA}">
      <dgm:prSet/>
      <dgm:spPr/>
      <dgm:t>
        <a:bodyPr/>
        <a:lstStyle/>
        <a:p>
          <a:endParaRPr lang="de-DE"/>
        </a:p>
      </dgm:t>
    </dgm:pt>
    <dgm:pt modelId="{F3752964-A1B4-418B-A10C-38215E77C143}">
      <dgm:prSet phldrT="[Text]" custT="1"/>
      <dgm:spPr/>
      <dgm:t>
        <a:bodyPr/>
        <a:lstStyle/>
        <a:p>
          <a:pPr>
            <a:buFont typeface="Wingdings" panose="05000000000000000000" pitchFamily="2" charset="2"/>
            <a:buChar char="Ø"/>
          </a:pPr>
          <a:endParaRPr lang="de-DE" sz="1400" dirty="0">
            <a:solidFill>
              <a:schemeClr val="tx1"/>
            </a:solidFill>
          </a:endParaRPr>
        </a:p>
      </dgm:t>
    </dgm:pt>
    <dgm:pt modelId="{0527CF25-F7BA-4E62-9A9D-4DC0848FE5E0}" type="parTrans" cxnId="{A1DC4F8A-402E-4F85-9222-AC4373804F06}">
      <dgm:prSet/>
      <dgm:spPr/>
      <dgm:t>
        <a:bodyPr/>
        <a:lstStyle/>
        <a:p>
          <a:endParaRPr lang="de-DE"/>
        </a:p>
      </dgm:t>
    </dgm:pt>
    <dgm:pt modelId="{29645077-7959-42A3-B2A8-77ABB6D98011}" type="sibTrans" cxnId="{A1DC4F8A-402E-4F85-9222-AC4373804F06}">
      <dgm:prSet/>
      <dgm:spPr/>
      <dgm:t>
        <a:bodyPr/>
        <a:lstStyle/>
        <a:p>
          <a:endParaRPr lang="de-DE"/>
        </a:p>
      </dgm:t>
    </dgm:pt>
    <dgm:pt modelId="{34588CD8-8913-4A6C-95DE-2B77076272F8}">
      <dgm:prSet phldrT="[Tex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pPr>
            <a:buFont typeface="Wingdings" panose="05000000000000000000" pitchFamily="2" charset="2"/>
            <a:buChar char="Ø"/>
          </a:pPr>
          <a:r>
            <a:rPr lang="de-DE" sz="1400" b="1" dirty="0">
              <a:solidFill>
                <a:schemeClr val="tx1"/>
              </a:solidFill>
            </a:rPr>
            <a:t>„Nachts dröhnen im Schlafzimmer, tagsüber als ob ein Flugzeug im Dauerflug über dem Haus fliegt.“ </a:t>
          </a:r>
        </a:p>
      </dgm:t>
    </dgm:pt>
    <dgm:pt modelId="{6ED40300-13DB-4CC1-A885-D3A2A0679871}" type="parTrans" cxnId="{B9312E28-731A-47DC-9D57-77C727EFF9D1}">
      <dgm:prSet/>
      <dgm:spPr/>
      <dgm:t>
        <a:bodyPr/>
        <a:lstStyle/>
        <a:p>
          <a:endParaRPr lang="de-DE"/>
        </a:p>
      </dgm:t>
    </dgm:pt>
    <dgm:pt modelId="{9EE6581B-ED9C-4766-9ADF-C847AA2A75CB}" type="sibTrans" cxnId="{B9312E28-731A-47DC-9D57-77C727EFF9D1}">
      <dgm:prSet/>
      <dgm:spPr/>
      <dgm:t>
        <a:bodyPr/>
        <a:lstStyle/>
        <a:p>
          <a:endParaRPr lang="de-DE"/>
        </a:p>
      </dgm:t>
    </dgm:pt>
    <dgm:pt modelId="{B5887FE4-3965-43BD-BB6D-7E48C3253A71}">
      <dgm:prSet phldrT="[Text]" custT="1"/>
      <dgm:spPr/>
      <dgm:t>
        <a:bodyPr/>
        <a:lstStyle/>
        <a:p>
          <a:pPr>
            <a:buFont typeface="Wingdings" panose="05000000000000000000" pitchFamily="2" charset="2"/>
            <a:buNone/>
          </a:pPr>
          <a:endParaRPr lang="de-DE" sz="1400" b="1" dirty="0">
            <a:solidFill>
              <a:schemeClr val="tx1"/>
            </a:solidFill>
          </a:endParaRPr>
        </a:p>
      </dgm:t>
    </dgm:pt>
    <dgm:pt modelId="{3C77B6D9-4C41-4493-9BC5-21C8C352B241}" type="parTrans" cxnId="{52AB9274-818F-4771-B2CA-342A42C434A7}">
      <dgm:prSet/>
      <dgm:spPr/>
      <dgm:t>
        <a:bodyPr/>
        <a:lstStyle/>
        <a:p>
          <a:endParaRPr lang="de-DE"/>
        </a:p>
      </dgm:t>
    </dgm:pt>
    <dgm:pt modelId="{6C0C16FA-B8A2-42DE-B884-BA20ACCCABFE}" type="sibTrans" cxnId="{52AB9274-818F-4771-B2CA-342A42C434A7}">
      <dgm:prSet/>
      <dgm:spPr/>
      <dgm:t>
        <a:bodyPr/>
        <a:lstStyle/>
        <a:p>
          <a:endParaRPr lang="de-DE"/>
        </a:p>
      </dgm:t>
    </dgm:pt>
    <dgm:pt modelId="{3A95EB80-203D-496F-9B31-B55785EA7272}">
      <dgm:prSet custT="1"/>
      <dgm:spPr>
        <a:solidFill>
          <a:srgbClr val="92D050"/>
        </a:solidFill>
      </dgm:spPr>
      <dgm:t>
        <a:bodyPr/>
        <a:lstStyle/>
        <a:p>
          <a:r>
            <a:rPr lang="de-DE" sz="1400" b="1" dirty="0">
              <a:solidFill>
                <a:schemeClr val="tx1"/>
              </a:solidFill>
            </a:rPr>
            <a:t>„Sehr laut, selbst wenn die Fenster zu sind. Der Schlaf ist gestört. Man kann ohne Lärm nicht mehr raus. Das Brummen ist wie ein Tinnitus.“ </a:t>
          </a:r>
        </a:p>
      </dgm:t>
    </dgm:pt>
    <dgm:pt modelId="{8A58D104-0C05-45A7-BD3A-1CB8A79B14AE}" type="parTrans" cxnId="{F09A2368-20EA-4B5C-8FF4-CA683AF3B7C8}">
      <dgm:prSet/>
      <dgm:spPr/>
      <dgm:t>
        <a:bodyPr/>
        <a:lstStyle/>
        <a:p>
          <a:endParaRPr lang="de-DE"/>
        </a:p>
      </dgm:t>
    </dgm:pt>
    <dgm:pt modelId="{290117EE-496B-4427-9395-75874BBE6CF0}" type="sibTrans" cxnId="{F09A2368-20EA-4B5C-8FF4-CA683AF3B7C8}">
      <dgm:prSet/>
      <dgm:spPr/>
      <dgm:t>
        <a:bodyPr/>
        <a:lstStyle/>
        <a:p>
          <a:endParaRPr lang="de-DE"/>
        </a:p>
      </dgm:t>
    </dgm:pt>
    <dgm:pt modelId="{B18595DF-AA5E-4346-8A80-FC7CCDF35B6A}">
      <dgm:prSe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pPr>
            <a:buFont typeface="Wingdings" panose="05000000000000000000" pitchFamily="2" charset="2"/>
            <a:buChar char="Ø"/>
          </a:pPr>
          <a:r>
            <a:rPr lang="de-DE" sz="1400" b="1" dirty="0">
              <a:solidFill>
                <a:schemeClr val="tx1"/>
              </a:solidFill>
            </a:rPr>
            <a:t>„Durch geöffnete Fenster ist die Lärmbelästigung sehr hoch. Auch bei geschlossenen Fenstern ist die Lärmbelästigung unerträglich, da die Belastung dauerhaft anhält. Die Nachtruhe ist durch den Betrieb erheblich gestört. Da ich von zuhause arbeite, leidet die Konzentration erheblich. Wir haben eine schöne Terrasse, die wir bei dieser Lärmbelästigung nicht mehr nutzen können. Der Aufenthalt im Freien ist durch die Lärmbelästigung nicht möglich.</a:t>
          </a:r>
        </a:p>
      </dgm:t>
    </dgm:pt>
    <dgm:pt modelId="{D13F391C-21FB-427F-8629-4A4EC684EC05}" type="parTrans" cxnId="{E9D8C32C-CC3A-49E7-BB99-5159F37CA1B0}">
      <dgm:prSet/>
      <dgm:spPr/>
      <dgm:t>
        <a:bodyPr/>
        <a:lstStyle/>
        <a:p>
          <a:endParaRPr lang="de-DE"/>
        </a:p>
      </dgm:t>
    </dgm:pt>
    <dgm:pt modelId="{B89B8470-47B7-404D-94C4-7A3F0C54ACC1}" type="sibTrans" cxnId="{E9D8C32C-CC3A-49E7-BB99-5159F37CA1B0}">
      <dgm:prSet/>
      <dgm:spPr/>
      <dgm:t>
        <a:bodyPr/>
        <a:lstStyle/>
        <a:p>
          <a:endParaRPr lang="de-DE"/>
        </a:p>
      </dgm:t>
    </dgm:pt>
    <dgm:pt modelId="{2EA93580-DBA3-4520-87DC-9761EAC1D2D5}">
      <dgm:prSet custT="1"/>
      <dgm:spPr>
        <a:solidFill>
          <a:srgbClr val="92D050"/>
        </a:solidFill>
      </dgm:spPr>
      <dgm:t>
        <a:bodyPr/>
        <a:lstStyle/>
        <a:p>
          <a:pPr>
            <a:buFont typeface="Wingdings" panose="05000000000000000000" pitchFamily="2" charset="2"/>
            <a:buChar char="Ø"/>
          </a:pPr>
          <a:r>
            <a:rPr lang="de-DE" sz="1400" b="1" dirty="0">
              <a:solidFill>
                <a:schemeClr val="tx1"/>
              </a:solidFill>
            </a:rPr>
            <a:t>„Schon bei geringer Windstärke ständig störendendes Grundgeräusch. Fenster müssen immer geschlossen werden. Aufenthalt im Terrassen - Balkon Bereich nur bei Windstille.“ </a:t>
          </a:r>
        </a:p>
      </dgm:t>
    </dgm:pt>
    <dgm:pt modelId="{8FBD4090-062D-4CA2-B449-D8CE6CA1C8CF}" type="parTrans" cxnId="{BA84CA41-13AA-457D-A0EF-C92CC7899B3D}">
      <dgm:prSet/>
      <dgm:spPr/>
      <dgm:t>
        <a:bodyPr/>
        <a:lstStyle/>
        <a:p>
          <a:endParaRPr lang="de-DE"/>
        </a:p>
      </dgm:t>
    </dgm:pt>
    <dgm:pt modelId="{53479B9C-4C3D-499E-9F46-6846DB3F3DBE}" type="sibTrans" cxnId="{BA84CA41-13AA-457D-A0EF-C92CC7899B3D}">
      <dgm:prSet/>
      <dgm:spPr/>
      <dgm:t>
        <a:bodyPr/>
        <a:lstStyle/>
        <a:p>
          <a:endParaRPr lang="de-DE"/>
        </a:p>
      </dgm:t>
    </dgm:pt>
    <dgm:pt modelId="{3B52F3E8-26CC-47FC-B39E-F22FD520022B}">
      <dgm:prSet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pPr>
            <a:buFont typeface="Wingdings" panose="05000000000000000000" pitchFamily="2" charset="2"/>
            <a:buChar char="Ø"/>
          </a:pPr>
          <a:r>
            <a:rPr lang="de-DE" sz="1400" b="1" dirty="0">
              <a:solidFill>
                <a:schemeClr val="tx1"/>
              </a:solidFill>
            </a:rPr>
            <a:t>„Im Sommer draußen sitzen so nicht möglich. Hund geht bei laufenden Windrädern nicht mehr raus und hat Panik.“ </a:t>
          </a:r>
        </a:p>
      </dgm:t>
    </dgm:pt>
    <dgm:pt modelId="{D13272FC-237A-4827-B1F1-BF16E62BC007}" type="parTrans" cxnId="{AA829DA1-A31A-4D06-871C-7E4008E111B2}">
      <dgm:prSet/>
      <dgm:spPr/>
      <dgm:t>
        <a:bodyPr/>
        <a:lstStyle/>
        <a:p>
          <a:endParaRPr lang="de-DE"/>
        </a:p>
      </dgm:t>
    </dgm:pt>
    <dgm:pt modelId="{BA3168B8-3EF2-430F-BE8F-D9A2051D86D8}" type="sibTrans" cxnId="{AA829DA1-A31A-4D06-871C-7E4008E111B2}">
      <dgm:prSet/>
      <dgm:spPr/>
      <dgm:t>
        <a:bodyPr/>
        <a:lstStyle/>
        <a:p>
          <a:endParaRPr lang="de-DE"/>
        </a:p>
      </dgm:t>
    </dgm:pt>
    <dgm:pt modelId="{7805AA86-BDE0-4C08-9219-E434FE2AC470}" type="pres">
      <dgm:prSet presAssocID="{BD661FC3-8BF8-40D4-979F-4A78A5198F09}" presName="linear" presStyleCnt="0">
        <dgm:presLayoutVars>
          <dgm:animLvl val="lvl"/>
          <dgm:resizeHandles val="exact"/>
        </dgm:presLayoutVars>
      </dgm:prSet>
      <dgm:spPr/>
      <dgm:t>
        <a:bodyPr/>
        <a:lstStyle/>
        <a:p>
          <a:endParaRPr lang="de-DE"/>
        </a:p>
      </dgm:t>
    </dgm:pt>
    <dgm:pt modelId="{CED8089A-DA07-4523-84AD-A5D879CCB62E}" type="pres">
      <dgm:prSet presAssocID="{BDF6FFEA-80D5-484A-9763-B50CC0A78F59}" presName="parentText" presStyleLbl="node1" presStyleIdx="0" presStyleCnt="6" custLinFactY="-19334" custLinFactNeighborX="649" custLinFactNeighborY="-100000">
        <dgm:presLayoutVars>
          <dgm:chMax val="0"/>
          <dgm:bulletEnabled val="1"/>
        </dgm:presLayoutVars>
      </dgm:prSet>
      <dgm:spPr/>
      <dgm:t>
        <a:bodyPr/>
        <a:lstStyle/>
        <a:p>
          <a:endParaRPr lang="de-DE"/>
        </a:p>
      </dgm:t>
    </dgm:pt>
    <dgm:pt modelId="{0A7F8D00-A928-42D7-93F0-417CA293FD94}" type="pres">
      <dgm:prSet presAssocID="{BDF6FFEA-80D5-484A-9763-B50CC0A78F59}" presName="childText" presStyleLbl="revTx" presStyleIdx="0" presStyleCnt="2">
        <dgm:presLayoutVars>
          <dgm:bulletEnabled val="1"/>
        </dgm:presLayoutVars>
      </dgm:prSet>
      <dgm:spPr/>
      <dgm:t>
        <a:bodyPr/>
        <a:lstStyle/>
        <a:p>
          <a:endParaRPr lang="de-DE"/>
        </a:p>
      </dgm:t>
    </dgm:pt>
    <dgm:pt modelId="{A06471F5-6C8A-4B37-968C-B181326D4AB6}" type="pres">
      <dgm:prSet presAssocID="{34588CD8-8913-4A6C-95DE-2B77076272F8}" presName="parentText" presStyleLbl="node1" presStyleIdx="1" presStyleCnt="6" custLinFactNeighborX="-649" custLinFactNeighborY="-66272">
        <dgm:presLayoutVars>
          <dgm:chMax val="0"/>
          <dgm:bulletEnabled val="1"/>
        </dgm:presLayoutVars>
      </dgm:prSet>
      <dgm:spPr/>
      <dgm:t>
        <a:bodyPr/>
        <a:lstStyle/>
        <a:p>
          <a:endParaRPr lang="de-DE"/>
        </a:p>
      </dgm:t>
    </dgm:pt>
    <dgm:pt modelId="{4A7E5DFB-9912-4937-95F2-592CE62E532B}" type="pres">
      <dgm:prSet presAssocID="{34588CD8-8913-4A6C-95DE-2B77076272F8}" presName="childText" presStyleLbl="revTx" presStyleIdx="1" presStyleCnt="2">
        <dgm:presLayoutVars>
          <dgm:bulletEnabled val="1"/>
        </dgm:presLayoutVars>
      </dgm:prSet>
      <dgm:spPr/>
      <dgm:t>
        <a:bodyPr/>
        <a:lstStyle/>
        <a:p>
          <a:endParaRPr lang="de-DE"/>
        </a:p>
      </dgm:t>
    </dgm:pt>
    <dgm:pt modelId="{C7447FE8-52E7-45B1-8D23-188767608FDA}" type="pres">
      <dgm:prSet presAssocID="{3A95EB80-203D-496F-9B31-B55785EA7272}" presName="parentText" presStyleLbl="node1" presStyleIdx="2" presStyleCnt="6" custLinFactY="-9609" custLinFactNeighborX="-649" custLinFactNeighborY="-100000">
        <dgm:presLayoutVars>
          <dgm:chMax val="0"/>
          <dgm:bulletEnabled val="1"/>
        </dgm:presLayoutVars>
      </dgm:prSet>
      <dgm:spPr/>
      <dgm:t>
        <a:bodyPr/>
        <a:lstStyle/>
        <a:p>
          <a:endParaRPr lang="de-DE"/>
        </a:p>
      </dgm:t>
    </dgm:pt>
    <dgm:pt modelId="{7A2BFCC2-FDAA-4959-95AA-444D519CA8CE}" type="pres">
      <dgm:prSet presAssocID="{290117EE-496B-4427-9395-75874BBE6CF0}" presName="spacer" presStyleCnt="0"/>
      <dgm:spPr/>
    </dgm:pt>
    <dgm:pt modelId="{DBA3DDED-7CD6-4140-8D6C-2DD404940493}" type="pres">
      <dgm:prSet presAssocID="{B18595DF-AA5E-4346-8A80-FC7CCDF35B6A}" presName="parentText" presStyleLbl="node1" presStyleIdx="3" presStyleCnt="6" custScaleY="212792" custLinFactY="22287" custLinFactNeighborX="0" custLinFactNeighborY="100000">
        <dgm:presLayoutVars>
          <dgm:chMax val="0"/>
          <dgm:bulletEnabled val="1"/>
        </dgm:presLayoutVars>
      </dgm:prSet>
      <dgm:spPr/>
      <dgm:t>
        <a:bodyPr/>
        <a:lstStyle/>
        <a:p>
          <a:endParaRPr lang="de-DE"/>
        </a:p>
      </dgm:t>
    </dgm:pt>
    <dgm:pt modelId="{6AE7DD44-9A67-4DA6-B149-9AA6E07380E1}" type="pres">
      <dgm:prSet presAssocID="{B89B8470-47B7-404D-94C4-7A3F0C54ACC1}" presName="spacer" presStyleCnt="0"/>
      <dgm:spPr/>
    </dgm:pt>
    <dgm:pt modelId="{105BB6F9-FF00-4283-9B44-FB35B9780DB8}" type="pres">
      <dgm:prSet presAssocID="{3B52F3E8-26CC-47FC-B39E-F22FD520022B}" presName="parentText" presStyleLbl="node1" presStyleIdx="4" presStyleCnt="6" custLinFactY="57093" custLinFactNeighborX="0" custLinFactNeighborY="100000">
        <dgm:presLayoutVars>
          <dgm:chMax val="0"/>
          <dgm:bulletEnabled val="1"/>
        </dgm:presLayoutVars>
      </dgm:prSet>
      <dgm:spPr/>
      <dgm:t>
        <a:bodyPr/>
        <a:lstStyle/>
        <a:p>
          <a:endParaRPr lang="de-DE"/>
        </a:p>
      </dgm:t>
    </dgm:pt>
    <dgm:pt modelId="{AB546F74-5D0B-4894-A0F8-A510BA69F29F}" type="pres">
      <dgm:prSet presAssocID="{BA3168B8-3EF2-430F-BE8F-D9A2051D86D8}" presName="spacer" presStyleCnt="0"/>
      <dgm:spPr/>
    </dgm:pt>
    <dgm:pt modelId="{5C50035A-83C5-47E9-A20D-8C3F5DF71E6C}" type="pres">
      <dgm:prSet presAssocID="{2EA93580-DBA3-4520-87DC-9761EAC1D2D5}" presName="parentText" presStyleLbl="node1" presStyleIdx="5" presStyleCnt="6" custLinFactY="107372" custLinFactNeighborX="35" custLinFactNeighborY="200000">
        <dgm:presLayoutVars>
          <dgm:chMax val="0"/>
          <dgm:bulletEnabled val="1"/>
        </dgm:presLayoutVars>
      </dgm:prSet>
      <dgm:spPr/>
      <dgm:t>
        <a:bodyPr/>
        <a:lstStyle/>
        <a:p>
          <a:endParaRPr lang="de-DE"/>
        </a:p>
      </dgm:t>
    </dgm:pt>
  </dgm:ptLst>
  <dgm:cxnLst>
    <dgm:cxn modelId="{A1DC4F8A-402E-4F85-9222-AC4373804F06}" srcId="{BDF6FFEA-80D5-484A-9763-B50CC0A78F59}" destId="{F3752964-A1B4-418B-A10C-38215E77C143}" srcOrd="0" destOrd="0" parTransId="{0527CF25-F7BA-4E62-9A9D-4DC0848FE5E0}" sibTransId="{29645077-7959-42A3-B2A8-77ABB6D98011}"/>
    <dgm:cxn modelId="{CC2BEC57-56DE-4BAB-AF93-31FE0E3B65FA}" srcId="{BD661FC3-8BF8-40D4-979F-4A78A5198F09}" destId="{BDF6FFEA-80D5-484A-9763-B50CC0A78F59}" srcOrd="0" destOrd="0" parTransId="{3990000A-E639-42D5-9B04-0D25672C177F}" sibTransId="{06B1E1CB-860C-4778-9239-E4F71E2D94C5}"/>
    <dgm:cxn modelId="{F5A7DCE8-4AE7-4517-878F-658C4DAA4018}" type="presOf" srcId="{BD661FC3-8BF8-40D4-979F-4A78A5198F09}" destId="{7805AA86-BDE0-4C08-9219-E434FE2AC470}" srcOrd="0" destOrd="0" presId="urn:microsoft.com/office/officeart/2005/8/layout/vList2"/>
    <dgm:cxn modelId="{E7932890-348E-4808-AB55-59E5697FEF2E}" type="presOf" srcId="{2EA93580-DBA3-4520-87DC-9761EAC1D2D5}" destId="{5C50035A-83C5-47E9-A20D-8C3F5DF71E6C}" srcOrd="0" destOrd="0" presId="urn:microsoft.com/office/officeart/2005/8/layout/vList2"/>
    <dgm:cxn modelId="{C8649482-409D-4EBE-9570-8C9520CB3032}" type="presOf" srcId="{B18595DF-AA5E-4346-8A80-FC7CCDF35B6A}" destId="{DBA3DDED-7CD6-4140-8D6C-2DD404940493}" srcOrd="0" destOrd="0" presId="urn:microsoft.com/office/officeart/2005/8/layout/vList2"/>
    <dgm:cxn modelId="{CBAB8ECA-EDE2-4882-99B7-5369A30BBE14}" type="presOf" srcId="{B5887FE4-3965-43BD-BB6D-7E48C3253A71}" destId="{4A7E5DFB-9912-4937-95F2-592CE62E532B}" srcOrd="0" destOrd="0" presId="urn:microsoft.com/office/officeart/2005/8/layout/vList2"/>
    <dgm:cxn modelId="{F09A2368-20EA-4B5C-8FF4-CA683AF3B7C8}" srcId="{BD661FC3-8BF8-40D4-979F-4A78A5198F09}" destId="{3A95EB80-203D-496F-9B31-B55785EA7272}" srcOrd="2" destOrd="0" parTransId="{8A58D104-0C05-45A7-BD3A-1CB8A79B14AE}" sibTransId="{290117EE-496B-4427-9395-75874BBE6CF0}"/>
    <dgm:cxn modelId="{52AB9274-818F-4771-B2CA-342A42C434A7}" srcId="{34588CD8-8913-4A6C-95DE-2B77076272F8}" destId="{B5887FE4-3965-43BD-BB6D-7E48C3253A71}" srcOrd="0" destOrd="0" parTransId="{3C77B6D9-4C41-4493-9BC5-21C8C352B241}" sibTransId="{6C0C16FA-B8A2-42DE-B884-BA20ACCCABFE}"/>
    <dgm:cxn modelId="{F4E70199-2D20-45B5-A0FF-B3B6C5E10F48}" type="presOf" srcId="{F3752964-A1B4-418B-A10C-38215E77C143}" destId="{0A7F8D00-A928-42D7-93F0-417CA293FD94}" srcOrd="0" destOrd="0" presId="urn:microsoft.com/office/officeart/2005/8/layout/vList2"/>
    <dgm:cxn modelId="{5E865E2B-6CC6-4B4E-9C43-08DD5AF45A88}" type="presOf" srcId="{34588CD8-8913-4A6C-95DE-2B77076272F8}" destId="{A06471F5-6C8A-4B37-968C-B181326D4AB6}" srcOrd="0" destOrd="0" presId="urn:microsoft.com/office/officeart/2005/8/layout/vList2"/>
    <dgm:cxn modelId="{3CC3A28C-5D23-4F3D-BB16-F9FAA6F99D20}" type="presOf" srcId="{3A95EB80-203D-496F-9B31-B55785EA7272}" destId="{C7447FE8-52E7-45B1-8D23-188767608FDA}" srcOrd="0" destOrd="0" presId="urn:microsoft.com/office/officeart/2005/8/layout/vList2"/>
    <dgm:cxn modelId="{E9D8C32C-CC3A-49E7-BB99-5159F37CA1B0}" srcId="{BD661FC3-8BF8-40D4-979F-4A78A5198F09}" destId="{B18595DF-AA5E-4346-8A80-FC7CCDF35B6A}" srcOrd="3" destOrd="0" parTransId="{D13F391C-21FB-427F-8629-4A4EC684EC05}" sibTransId="{B89B8470-47B7-404D-94C4-7A3F0C54ACC1}"/>
    <dgm:cxn modelId="{E029390D-D0E5-42A2-8EFC-486CA018ACDB}" type="presOf" srcId="{3B52F3E8-26CC-47FC-B39E-F22FD520022B}" destId="{105BB6F9-FF00-4283-9B44-FB35B9780DB8}" srcOrd="0" destOrd="0" presId="urn:microsoft.com/office/officeart/2005/8/layout/vList2"/>
    <dgm:cxn modelId="{BA84CA41-13AA-457D-A0EF-C92CC7899B3D}" srcId="{BD661FC3-8BF8-40D4-979F-4A78A5198F09}" destId="{2EA93580-DBA3-4520-87DC-9761EAC1D2D5}" srcOrd="5" destOrd="0" parTransId="{8FBD4090-062D-4CA2-B449-D8CE6CA1C8CF}" sibTransId="{53479B9C-4C3D-499E-9F46-6846DB3F3DBE}"/>
    <dgm:cxn modelId="{208FEF46-9CEE-4B24-862D-1085FE9316CE}" type="presOf" srcId="{BDF6FFEA-80D5-484A-9763-B50CC0A78F59}" destId="{CED8089A-DA07-4523-84AD-A5D879CCB62E}" srcOrd="0" destOrd="0" presId="urn:microsoft.com/office/officeart/2005/8/layout/vList2"/>
    <dgm:cxn modelId="{AA829DA1-A31A-4D06-871C-7E4008E111B2}" srcId="{BD661FC3-8BF8-40D4-979F-4A78A5198F09}" destId="{3B52F3E8-26CC-47FC-B39E-F22FD520022B}" srcOrd="4" destOrd="0" parTransId="{D13272FC-237A-4827-B1F1-BF16E62BC007}" sibTransId="{BA3168B8-3EF2-430F-BE8F-D9A2051D86D8}"/>
    <dgm:cxn modelId="{B9312E28-731A-47DC-9D57-77C727EFF9D1}" srcId="{BD661FC3-8BF8-40D4-979F-4A78A5198F09}" destId="{34588CD8-8913-4A6C-95DE-2B77076272F8}" srcOrd="1" destOrd="0" parTransId="{6ED40300-13DB-4CC1-A885-D3A2A0679871}" sibTransId="{9EE6581B-ED9C-4766-9ADF-C847AA2A75CB}"/>
    <dgm:cxn modelId="{168CE72D-E947-461D-8249-64E5F2C13E3D}" type="presParOf" srcId="{7805AA86-BDE0-4C08-9219-E434FE2AC470}" destId="{CED8089A-DA07-4523-84AD-A5D879CCB62E}" srcOrd="0" destOrd="0" presId="urn:microsoft.com/office/officeart/2005/8/layout/vList2"/>
    <dgm:cxn modelId="{1CC9F2FB-C154-493A-92B9-DF8C918AB816}" type="presParOf" srcId="{7805AA86-BDE0-4C08-9219-E434FE2AC470}" destId="{0A7F8D00-A928-42D7-93F0-417CA293FD94}" srcOrd="1" destOrd="0" presId="urn:microsoft.com/office/officeart/2005/8/layout/vList2"/>
    <dgm:cxn modelId="{F48EA112-3BD6-421A-87BB-F55CD498DF9A}" type="presParOf" srcId="{7805AA86-BDE0-4C08-9219-E434FE2AC470}" destId="{A06471F5-6C8A-4B37-968C-B181326D4AB6}" srcOrd="2" destOrd="0" presId="urn:microsoft.com/office/officeart/2005/8/layout/vList2"/>
    <dgm:cxn modelId="{81EB6C23-B5A7-439B-A14F-047715FA3A90}" type="presParOf" srcId="{7805AA86-BDE0-4C08-9219-E434FE2AC470}" destId="{4A7E5DFB-9912-4937-95F2-592CE62E532B}" srcOrd="3" destOrd="0" presId="urn:microsoft.com/office/officeart/2005/8/layout/vList2"/>
    <dgm:cxn modelId="{522B29AF-FE0C-4FEF-92A5-936B00AC4053}" type="presParOf" srcId="{7805AA86-BDE0-4C08-9219-E434FE2AC470}" destId="{C7447FE8-52E7-45B1-8D23-188767608FDA}" srcOrd="4" destOrd="0" presId="urn:microsoft.com/office/officeart/2005/8/layout/vList2"/>
    <dgm:cxn modelId="{08E0E912-9909-401F-BE8B-D13260F9D86F}" type="presParOf" srcId="{7805AA86-BDE0-4C08-9219-E434FE2AC470}" destId="{7A2BFCC2-FDAA-4959-95AA-444D519CA8CE}" srcOrd="5" destOrd="0" presId="urn:microsoft.com/office/officeart/2005/8/layout/vList2"/>
    <dgm:cxn modelId="{67A4C14E-0265-4B2A-BFF8-57E118ACF738}" type="presParOf" srcId="{7805AA86-BDE0-4C08-9219-E434FE2AC470}" destId="{DBA3DDED-7CD6-4140-8D6C-2DD404940493}" srcOrd="6" destOrd="0" presId="urn:microsoft.com/office/officeart/2005/8/layout/vList2"/>
    <dgm:cxn modelId="{FEAE1E0E-AA14-437C-9973-21D9D2098BE7}" type="presParOf" srcId="{7805AA86-BDE0-4C08-9219-E434FE2AC470}" destId="{6AE7DD44-9A67-4DA6-B149-9AA6E07380E1}" srcOrd="7" destOrd="0" presId="urn:microsoft.com/office/officeart/2005/8/layout/vList2"/>
    <dgm:cxn modelId="{FC1FCFDB-966B-4A96-AB3C-A3969EA5153E}" type="presParOf" srcId="{7805AA86-BDE0-4C08-9219-E434FE2AC470}" destId="{105BB6F9-FF00-4283-9B44-FB35B9780DB8}" srcOrd="8" destOrd="0" presId="urn:microsoft.com/office/officeart/2005/8/layout/vList2"/>
    <dgm:cxn modelId="{94292724-67FC-43BF-A3BC-71D656351869}" type="presParOf" srcId="{7805AA86-BDE0-4C08-9219-E434FE2AC470}" destId="{AB546F74-5D0B-4894-A0F8-A510BA69F29F}" srcOrd="9" destOrd="0" presId="urn:microsoft.com/office/officeart/2005/8/layout/vList2"/>
    <dgm:cxn modelId="{72F870C3-F025-4816-B36F-23DBF798E42A}" type="presParOf" srcId="{7805AA86-BDE0-4C08-9219-E434FE2AC470}" destId="{5C50035A-83C5-47E9-A20D-8C3F5DF71E6C}"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3A4A65-8B93-4F0B-9E82-6B74EB23C5A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de-DE"/>
        </a:p>
      </dgm:t>
    </dgm:pt>
    <dgm:pt modelId="{ABB36BBB-42BA-4C1D-8E2F-E1EDF85A9C64}">
      <dgm:prSet custT="1"/>
      <dgm:spPr>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Font typeface="Wingdings" panose="05000000000000000000" pitchFamily="2" charset="2"/>
            <a:buNone/>
          </a:pPr>
          <a:r>
            <a:rPr lang="de-DE" sz="1400" b="1" kern="1200" dirty="0">
              <a:solidFill>
                <a:prstClr val="black"/>
              </a:solidFill>
              <a:latin typeface="Calibri" panose="020F0502020204030204"/>
              <a:ea typeface="+mn-ea"/>
              <a:cs typeface="+mn-cs"/>
            </a:rPr>
            <a:t>„Da wir keine Möglichkeit haben, unser Schlafzimmer auf die Nordseite des Hauses zu verlegen, denken wir ganz konkret über einen Wegzug nach!“ </a:t>
          </a:r>
        </a:p>
      </dgm:t>
    </dgm:pt>
    <dgm:pt modelId="{7F36A3E9-7AE1-4043-9C67-3ACE31C915FD}" type="parTrans" cxnId="{5F5A025D-F437-4B8D-991A-9B7ADDE3552C}">
      <dgm:prSet/>
      <dgm:spPr/>
      <dgm:t>
        <a:bodyPr/>
        <a:lstStyle/>
        <a:p>
          <a:endParaRPr lang="de-DE"/>
        </a:p>
      </dgm:t>
    </dgm:pt>
    <dgm:pt modelId="{55EDFA01-17C9-42B0-B5B5-801552A1E803}" type="sibTrans" cxnId="{5F5A025D-F437-4B8D-991A-9B7ADDE3552C}">
      <dgm:prSet/>
      <dgm:spPr/>
      <dgm:t>
        <a:bodyPr/>
        <a:lstStyle/>
        <a:p>
          <a:endParaRPr lang="de-DE"/>
        </a:p>
      </dgm:t>
    </dgm:pt>
    <dgm:pt modelId="{DB8E378D-817E-4BA8-A11B-22589088F9D3}">
      <dgm:prSet custT="1"/>
      <dgm:spPr>
        <a:solidFill>
          <a:srgbClr val="92D050"/>
        </a:soli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sz="1200" b="1" kern="1200" dirty="0">
              <a:solidFill>
                <a:schemeClr val="tx1"/>
              </a:solidFill>
            </a:rPr>
            <a:t>„Leider können wir nicht so einfach </a:t>
          </a:r>
          <a:r>
            <a:rPr lang="de-DE" sz="1200" b="1" kern="1200" dirty="0">
              <a:solidFill>
                <a:prstClr val="black"/>
              </a:solidFill>
              <a:latin typeface="Calibri" panose="020F0502020204030204"/>
              <a:ea typeface="+mn-ea"/>
              <a:cs typeface="+mn-cs"/>
            </a:rPr>
            <a:t>wegziehen</a:t>
          </a:r>
          <a:r>
            <a:rPr lang="de-DE" sz="1200" b="1" kern="1200" dirty="0">
              <a:solidFill>
                <a:schemeClr val="tx1"/>
              </a:solidFill>
            </a:rPr>
            <a:t>, da Eigenheim. Würden wir zur Miete wohnen, würden wir umziehen!“ </a:t>
          </a:r>
        </a:p>
      </dgm:t>
    </dgm:pt>
    <dgm:pt modelId="{992C64A1-3A10-45FD-8216-5DBA5CBB489C}" type="parTrans" cxnId="{F98B66A4-3C0B-48EA-98A8-093C04B81A8E}">
      <dgm:prSet/>
      <dgm:spPr/>
      <dgm:t>
        <a:bodyPr/>
        <a:lstStyle/>
        <a:p>
          <a:endParaRPr lang="de-DE"/>
        </a:p>
      </dgm:t>
    </dgm:pt>
    <dgm:pt modelId="{50A0B4E0-12AD-40F4-B52B-07EB7322390E}" type="sibTrans" cxnId="{F98B66A4-3C0B-48EA-98A8-093C04B81A8E}">
      <dgm:prSet/>
      <dgm:spPr/>
      <dgm:t>
        <a:bodyPr/>
        <a:lstStyle/>
        <a:p>
          <a:endParaRPr lang="de-DE"/>
        </a:p>
      </dgm:t>
    </dgm:pt>
    <dgm:pt modelId="{63B4E69F-9513-41AD-993D-B103AFDF6876}">
      <dgm:prSet custT="1"/>
      <dgm:spPr>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sz="1200" b="1" kern="1200" dirty="0">
              <a:solidFill>
                <a:schemeClr val="tx1"/>
              </a:solidFill>
            </a:rPr>
            <a:t>„Wir ziehen </a:t>
          </a:r>
          <a:r>
            <a:rPr lang="de-DE" sz="1400" b="1" kern="1200" dirty="0">
              <a:solidFill>
                <a:prstClr val="black"/>
              </a:solidFill>
              <a:latin typeface="Calibri" panose="020F0502020204030204"/>
              <a:ea typeface="+mn-ea"/>
              <a:cs typeface="+mn-cs"/>
            </a:rPr>
            <a:t>weg</a:t>
          </a:r>
          <a:r>
            <a:rPr lang="de-DE" sz="1200" b="1" kern="1200" dirty="0">
              <a:solidFill>
                <a:schemeClr val="tx1"/>
              </a:solidFill>
            </a:rPr>
            <a:t>.“ </a:t>
          </a:r>
        </a:p>
      </dgm:t>
    </dgm:pt>
    <dgm:pt modelId="{CE658607-4F9F-48F1-BBA0-A8CC5D973785}" type="parTrans" cxnId="{8E7D5F18-D97D-4A51-B1A6-31DB7DD2EE9F}">
      <dgm:prSet/>
      <dgm:spPr/>
      <dgm:t>
        <a:bodyPr/>
        <a:lstStyle/>
        <a:p>
          <a:endParaRPr lang="de-DE"/>
        </a:p>
      </dgm:t>
    </dgm:pt>
    <dgm:pt modelId="{1BC81E8E-7E0C-4BD0-B66F-E710844547EC}" type="sibTrans" cxnId="{8E7D5F18-D97D-4A51-B1A6-31DB7DD2EE9F}">
      <dgm:prSet/>
      <dgm:spPr/>
      <dgm:t>
        <a:bodyPr/>
        <a:lstStyle/>
        <a:p>
          <a:endParaRPr lang="de-DE"/>
        </a:p>
      </dgm:t>
    </dgm:pt>
    <dgm:pt modelId="{396A3560-3E31-4A5F-A4D1-6BEDFE67CFEB}">
      <dgm:prSet custT="1"/>
      <dgm:spPr>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sz="1200" b="1" kern="1200" dirty="0">
              <a:solidFill>
                <a:schemeClr val="tx1"/>
              </a:solidFill>
            </a:rPr>
            <a:t>„Nachts </a:t>
          </a:r>
          <a:r>
            <a:rPr lang="de-DE" sz="1200" b="1" kern="1200" dirty="0">
              <a:solidFill>
                <a:prstClr val="black"/>
              </a:solidFill>
              <a:latin typeface="Calibri" panose="020F0502020204030204"/>
              <a:ea typeface="+mn-ea"/>
              <a:cs typeface="+mn-cs"/>
            </a:rPr>
            <a:t>sind</a:t>
          </a:r>
          <a:r>
            <a:rPr lang="de-DE" sz="1200" b="1" kern="1200" dirty="0">
              <a:solidFill>
                <a:schemeClr val="tx1"/>
              </a:solidFill>
            </a:rPr>
            <a:t> Fenster zu, und trotzdem hört man sie. Ich werde wohl immer die Fenster geschlossen halten. Im Sommer wird man eher woanders sein als zu Hause. ( Das Lebensgefühl das man hatte, Ruhe, freien Blick in den Wald ist nicht mehr da. Hätten wir keine Kinder würden wir umziehen!!!“ </a:t>
          </a:r>
        </a:p>
      </dgm:t>
    </dgm:pt>
    <dgm:pt modelId="{93A9B246-838C-4E2B-95F7-26820148B36E}" type="parTrans" cxnId="{E2B17D69-14D1-4ACF-8BB1-0E238E563EED}">
      <dgm:prSet/>
      <dgm:spPr/>
      <dgm:t>
        <a:bodyPr/>
        <a:lstStyle/>
        <a:p>
          <a:endParaRPr lang="de-DE"/>
        </a:p>
      </dgm:t>
    </dgm:pt>
    <dgm:pt modelId="{A772BB84-346E-4B63-9C74-374E063B4198}" type="sibTrans" cxnId="{E2B17D69-14D1-4ACF-8BB1-0E238E563EED}">
      <dgm:prSet/>
      <dgm:spPr/>
      <dgm:t>
        <a:bodyPr/>
        <a:lstStyle/>
        <a:p>
          <a:endParaRPr lang="de-DE"/>
        </a:p>
      </dgm:t>
    </dgm:pt>
    <dgm:pt modelId="{F913F680-FCE1-4937-81C6-F732A1BE0F13}">
      <dgm:prSet custT="1"/>
      <dgm:spPr>
        <a:solidFill>
          <a:srgbClr val="92D050"/>
        </a:soli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sz="1200" b="1" kern="1200" dirty="0">
              <a:solidFill>
                <a:schemeClr val="tx1"/>
              </a:solidFill>
            </a:rPr>
            <a:t>„Ja, Ohropax beim </a:t>
          </a:r>
          <a:r>
            <a:rPr lang="de-DE" sz="1400" b="1" kern="1200" dirty="0">
              <a:solidFill>
                <a:prstClr val="black"/>
              </a:solidFill>
              <a:latin typeface="Calibri" panose="020F0502020204030204"/>
              <a:ea typeface="+mn-ea"/>
              <a:cs typeface="+mn-cs"/>
            </a:rPr>
            <a:t>Schlafen</a:t>
          </a:r>
          <a:r>
            <a:rPr lang="de-DE" sz="1200" b="1" kern="1200" dirty="0">
              <a:solidFill>
                <a:schemeClr val="tx1"/>
              </a:solidFill>
            </a:rPr>
            <a:t>. Evtl. Verlegung des Schlafzimmers. Anzeige und Rechtsweg (Klage). Wenn Lage so bleibt, dann Umzug.“ </a:t>
          </a:r>
        </a:p>
      </dgm:t>
    </dgm:pt>
    <dgm:pt modelId="{9DFA6DB0-DE70-409E-8F24-2F7A141ABE7F}" type="parTrans" cxnId="{408F3358-6E18-4EA3-8312-54802821527D}">
      <dgm:prSet/>
      <dgm:spPr/>
      <dgm:t>
        <a:bodyPr/>
        <a:lstStyle/>
        <a:p>
          <a:endParaRPr lang="de-DE"/>
        </a:p>
      </dgm:t>
    </dgm:pt>
    <dgm:pt modelId="{60024216-9FF7-4A0B-9679-7A303C851482}" type="sibTrans" cxnId="{408F3358-6E18-4EA3-8312-54802821527D}">
      <dgm:prSet/>
      <dgm:spPr/>
      <dgm:t>
        <a:bodyPr/>
        <a:lstStyle/>
        <a:p>
          <a:endParaRPr lang="de-DE"/>
        </a:p>
      </dgm:t>
    </dgm:pt>
    <dgm:pt modelId="{6F7DF322-431F-4D07-9CF0-B7C106A1D9CC}">
      <dgm:prSet custT="1"/>
      <dgm:spPr>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pPr marL="0" lvl="0" indent="0" algn="l" defTabSz="533400">
            <a:lnSpc>
              <a:spcPct val="90000"/>
            </a:lnSpc>
            <a:spcBef>
              <a:spcPct val="0"/>
            </a:spcBef>
            <a:spcAft>
              <a:spcPct val="35000"/>
            </a:spcAft>
            <a:buNone/>
          </a:pPr>
          <a:r>
            <a:rPr lang="de-DE" sz="1200" b="1" kern="1200" dirty="0">
              <a:solidFill>
                <a:prstClr val="black"/>
              </a:solidFill>
              <a:latin typeface="Calibri" panose="020F0502020204030204"/>
              <a:ea typeface="+mn-ea"/>
              <a:cs typeface="+mn-cs"/>
            </a:rPr>
            <a:t>Wenn ich könnte, würde ich sofort wegziehen. </a:t>
          </a:r>
        </a:p>
      </dgm:t>
    </dgm:pt>
    <dgm:pt modelId="{C173600C-FE9F-4A2A-90EB-A103A4EF0258}" type="parTrans" cxnId="{1FDAA923-82BE-4CAE-92D3-9F7E102DFCA1}">
      <dgm:prSet/>
      <dgm:spPr/>
      <dgm:t>
        <a:bodyPr/>
        <a:lstStyle/>
        <a:p>
          <a:endParaRPr lang="de-DE"/>
        </a:p>
      </dgm:t>
    </dgm:pt>
    <dgm:pt modelId="{C11C1552-FC3E-4A85-851E-7DEBF3FE78E3}" type="sibTrans" cxnId="{1FDAA923-82BE-4CAE-92D3-9F7E102DFCA1}">
      <dgm:prSet/>
      <dgm:spPr/>
      <dgm:t>
        <a:bodyPr/>
        <a:lstStyle/>
        <a:p>
          <a:endParaRPr lang="de-DE"/>
        </a:p>
      </dgm:t>
    </dgm:pt>
    <dgm:pt modelId="{51D84FAF-A2DA-45D8-B690-8BB08EA7639F}">
      <dgm:prSet custT="1"/>
      <dgm:spPr>
        <a:solidFill>
          <a:srgbClr val="92D050"/>
        </a:soli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sz="1100" b="1" kern="1200" dirty="0">
              <a:solidFill>
                <a:schemeClr val="tx1"/>
              </a:solidFill>
            </a:rPr>
            <a:t>„Das ganze Leben gearbeitet und </a:t>
          </a:r>
          <a:r>
            <a:rPr lang="de-DE" sz="1200" b="1" kern="1200" dirty="0">
              <a:solidFill>
                <a:prstClr val="black"/>
              </a:solidFill>
              <a:latin typeface="Calibri" panose="020F0502020204030204"/>
              <a:ea typeface="+mn-ea"/>
              <a:cs typeface="+mn-cs"/>
            </a:rPr>
            <a:t>brav</a:t>
          </a:r>
          <a:r>
            <a:rPr lang="de-DE" sz="1100" b="1" kern="1200" dirty="0">
              <a:solidFill>
                <a:schemeClr val="tx1"/>
              </a:solidFill>
            </a:rPr>
            <a:t> meine Steuern bezahlt damit ich im Alter einen ruhigen verdienten Lebensabend verbringen kann in meinem Häusle. Jetzt ca. 800 m von den Windrädern weg. Mein Heimatgefühl ist weg.“ </a:t>
          </a:r>
        </a:p>
      </dgm:t>
    </dgm:pt>
    <dgm:pt modelId="{3ABE779F-7FAE-4652-BF2B-7A1A60117948}" type="parTrans" cxnId="{8523063D-AEF5-45FB-AF5F-5513EC397F3E}">
      <dgm:prSet/>
      <dgm:spPr/>
      <dgm:t>
        <a:bodyPr/>
        <a:lstStyle/>
        <a:p>
          <a:endParaRPr lang="de-DE"/>
        </a:p>
      </dgm:t>
    </dgm:pt>
    <dgm:pt modelId="{2C46BE4E-504F-468B-B0BD-6D48821FDD33}" type="sibTrans" cxnId="{8523063D-AEF5-45FB-AF5F-5513EC397F3E}">
      <dgm:prSet/>
      <dgm:spPr/>
      <dgm:t>
        <a:bodyPr/>
        <a:lstStyle/>
        <a:p>
          <a:endParaRPr lang="de-DE"/>
        </a:p>
      </dgm:t>
    </dgm:pt>
    <dgm:pt modelId="{F363A609-C4A7-4B8C-AE51-FFA28B487694}">
      <dgm:prSet/>
      <dgm:spPr>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gm:spPr>
      <dgm:t>
        <a:bodyPr spcFirstLastPara="0" vert="horz" wrap="square" lIns="53340" tIns="53340" rIns="53340" bIns="53340" numCol="1" spcCol="1270" anchor="ctr" anchorCtr="0"/>
        <a:lstStyle/>
        <a:p>
          <a:r>
            <a:rPr lang="de-DE" b="1" dirty="0">
              <a:solidFill>
                <a:schemeClr val="tx1"/>
              </a:solidFill>
            </a:rPr>
            <a:t>„Wenn die Lärmbelästigung so bleibt, spiele ich mit dem Gedanken wegzuziehen. Das würde mir aber das Herz brechen. Ich bin hier aufgewachsen und tief verwurzelt. Meine Kinder haben hier viele Freunde und es ist auch ihre Heimat. Da aufgrund der Windräder der Wert meiner Immobilie drastisch gesunken ist, weiß ich nicht ob ich mir einen Wegzug leisten kann!</a:t>
          </a:r>
        </a:p>
      </dgm:t>
    </dgm:pt>
    <dgm:pt modelId="{AF570CC1-2888-4091-8815-9E84DD46A6AE}" type="parTrans" cxnId="{8A63E1EB-AE31-430A-8F97-409DDA4B70C7}">
      <dgm:prSet/>
      <dgm:spPr/>
      <dgm:t>
        <a:bodyPr/>
        <a:lstStyle/>
        <a:p>
          <a:endParaRPr lang="de-DE"/>
        </a:p>
      </dgm:t>
    </dgm:pt>
    <dgm:pt modelId="{8D38FCFD-23B0-4C21-B332-80EB1373A49E}" type="sibTrans" cxnId="{8A63E1EB-AE31-430A-8F97-409DDA4B70C7}">
      <dgm:prSet/>
      <dgm:spPr/>
      <dgm:t>
        <a:bodyPr/>
        <a:lstStyle/>
        <a:p>
          <a:endParaRPr lang="de-DE"/>
        </a:p>
      </dgm:t>
    </dgm:pt>
    <dgm:pt modelId="{F8336A99-4D45-4D63-B26F-03ECD3C79D39}" type="pres">
      <dgm:prSet presAssocID="{173A4A65-8B93-4F0B-9E82-6B74EB23C5AB}" presName="linear" presStyleCnt="0">
        <dgm:presLayoutVars>
          <dgm:animLvl val="lvl"/>
          <dgm:resizeHandles val="exact"/>
        </dgm:presLayoutVars>
      </dgm:prSet>
      <dgm:spPr/>
      <dgm:t>
        <a:bodyPr/>
        <a:lstStyle/>
        <a:p>
          <a:endParaRPr lang="de-DE"/>
        </a:p>
      </dgm:t>
    </dgm:pt>
    <dgm:pt modelId="{B3D3ADD2-BE8B-45BE-A560-509B2BB0A24B}" type="pres">
      <dgm:prSet presAssocID="{ABB36BBB-42BA-4C1D-8E2F-E1EDF85A9C64}" presName="parentText" presStyleLbl="node1" presStyleIdx="0" presStyleCnt="8">
        <dgm:presLayoutVars>
          <dgm:chMax val="0"/>
          <dgm:bulletEnabled val="1"/>
        </dgm:presLayoutVars>
      </dgm:prSet>
      <dgm:spPr>
        <a:xfrm>
          <a:off x="0" y="981942"/>
          <a:ext cx="11878321" cy="476701"/>
        </a:xfrm>
        <a:prstGeom prst="roundRect">
          <a:avLst/>
        </a:prstGeom>
      </dgm:spPr>
      <dgm:t>
        <a:bodyPr/>
        <a:lstStyle/>
        <a:p>
          <a:endParaRPr lang="de-DE"/>
        </a:p>
      </dgm:t>
    </dgm:pt>
    <dgm:pt modelId="{9AFD3431-C1AC-4935-B45A-5F48AEA2C1C4}" type="pres">
      <dgm:prSet presAssocID="{55EDFA01-17C9-42B0-B5B5-801552A1E803}" presName="spacer" presStyleCnt="0"/>
      <dgm:spPr/>
    </dgm:pt>
    <dgm:pt modelId="{2854394A-0CEC-448E-95C2-FE642661F123}" type="pres">
      <dgm:prSet presAssocID="{DB8E378D-817E-4BA8-A11B-22589088F9D3}" presName="parentText" presStyleLbl="node1" presStyleIdx="1" presStyleCnt="8" custLinFactY="2062" custLinFactNeighborX="389" custLinFactNeighborY="100000">
        <dgm:presLayoutVars>
          <dgm:chMax val="0"/>
          <dgm:bulletEnabled val="1"/>
        </dgm:presLayoutVars>
      </dgm:prSet>
      <dgm:spPr>
        <a:xfrm>
          <a:off x="0" y="2055926"/>
          <a:ext cx="11878321" cy="473849"/>
        </a:xfrm>
        <a:prstGeom prst="roundRect">
          <a:avLst/>
        </a:prstGeom>
      </dgm:spPr>
      <dgm:t>
        <a:bodyPr/>
        <a:lstStyle/>
        <a:p>
          <a:endParaRPr lang="de-DE"/>
        </a:p>
      </dgm:t>
    </dgm:pt>
    <dgm:pt modelId="{EDDB50F1-48B9-431A-B45F-089E8C2B071C}" type="pres">
      <dgm:prSet presAssocID="{50A0B4E0-12AD-40F4-B52B-07EB7322390E}" presName="spacer" presStyleCnt="0"/>
      <dgm:spPr/>
    </dgm:pt>
    <dgm:pt modelId="{6ED9BADF-E3F1-4D02-B8FB-2AFE82E09C6C}" type="pres">
      <dgm:prSet presAssocID="{63B4E69F-9513-41AD-993D-B103AFDF6876}" presName="parentText" presStyleLbl="node1" presStyleIdx="2" presStyleCnt="8" custLinFactY="9511" custLinFactNeighborX="-324" custLinFactNeighborY="100000">
        <dgm:presLayoutVars>
          <dgm:chMax val="0"/>
          <dgm:bulletEnabled val="1"/>
        </dgm:presLayoutVars>
      </dgm:prSet>
      <dgm:spPr>
        <a:xfrm>
          <a:off x="0" y="2599633"/>
          <a:ext cx="11878321" cy="473849"/>
        </a:xfrm>
        <a:prstGeom prst="roundRect">
          <a:avLst/>
        </a:prstGeom>
      </dgm:spPr>
      <dgm:t>
        <a:bodyPr/>
        <a:lstStyle/>
        <a:p>
          <a:endParaRPr lang="de-DE"/>
        </a:p>
      </dgm:t>
    </dgm:pt>
    <dgm:pt modelId="{A4F8D8C5-0F02-4DA7-80E0-F65D7DC43FED}" type="pres">
      <dgm:prSet presAssocID="{1BC81E8E-7E0C-4BD0-B66F-E710844547EC}" presName="spacer" presStyleCnt="0"/>
      <dgm:spPr/>
    </dgm:pt>
    <dgm:pt modelId="{87A49877-CEF4-4D76-9FB5-65E45D2443AA}" type="pres">
      <dgm:prSet presAssocID="{396A3560-3E31-4A5F-A4D1-6BEDFE67CFEB}" presName="parentText" presStyleLbl="node1" presStyleIdx="3" presStyleCnt="8" custLinFactY="15360" custLinFactNeighborX="-324" custLinFactNeighborY="100000">
        <dgm:presLayoutVars>
          <dgm:chMax val="0"/>
          <dgm:bulletEnabled val="1"/>
        </dgm:presLayoutVars>
      </dgm:prSet>
      <dgm:spPr>
        <a:xfrm>
          <a:off x="0" y="3135758"/>
          <a:ext cx="11878321" cy="473849"/>
        </a:xfrm>
        <a:prstGeom prst="roundRect">
          <a:avLst/>
        </a:prstGeom>
      </dgm:spPr>
      <dgm:t>
        <a:bodyPr/>
        <a:lstStyle/>
        <a:p>
          <a:endParaRPr lang="de-DE"/>
        </a:p>
      </dgm:t>
    </dgm:pt>
    <dgm:pt modelId="{ED72AFB3-A285-4442-A5DE-02B11C8B37E1}" type="pres">
      <dgm:prSet presAssocID="{A772BB84-346E-4B63-9C74-374E063B4198}" presName="spacer" presStyleCnt="0"/>
      <dgm:spPr/>
    </dgm:pt>
    <dgm:pt modelId="{15321D5B-92D0-45A9-820C-DA66BC4E8A45}" type="pres">
      <dgm:prSet presAssocID="{F913F680-FCE1-4937-81C6-F732A1BE0F13}" presName="parentText" presStyleLbl="node1" presStyleIdx="4" presStyleCnt="8" custLinFactY="24410" custLinFactNeighborX="389" custLinFactNeighborY="100000">
        <dgm:presLayoutVars>
          <dgm:chMax val="0"/>
          <dgm:bulletEnabled val="1"/>
        </dgm:presLayoutVars>
      </dgm:prSet>
      <dgm:spPr>
        <a:xfrm>
          <a:off x="0" y="3687052"/>
          <a:ext cx="11878321" cy="473849"/>
        </a:xfrm>
        <a:prstGeom prst="roundRect">
          <a:avLst/>
        </a:prstGeom>
      </dgm:spPr>
      <dgm:t>
        <a:bodyPr/>
        <a:lstStyle/>
        <a:p>
          <a:endParaRPr lang="de-DE"/>
        </a:p>
      </dgm:t>
    </dgm:pt>
    <dgm:pt modelId="{189BB117-73FE-4F88-B703-6004C94CE8B2}" type="pres">
      <dgm:prSet presAssocID="{60024216-9FF7-4A0B-9679-7A303C851482}" presName="spacer" presStyleCnt="0"/>
      <dgm:spPr/>
    </dgm:pt>
    <dgm:pt modelId="{6DEEB209-EC7E-4219-ABF1-8F9A72D2C08D}" type="pres">
      <dgm:prSet presAssocID="{6F7DF322-431F-4D07-9CF0-B7C106A1D9CC}" presName="parentText" presStyleLbl="node1" presStyleIdx="5" presStyleCnt="8" custLinFactY="44895" custLinFactNeighborX="389" custLinFactNeighborY="100000">
        <dgm:presLayoutVars>
          <dgm:chMax val="0"/>
          <dgm:bulletEnabled val="1"/>
        </dgm:presLayoutVars>
      </dgm:prSet>
      <dgm:spPr>
        <a:xfrm>
          <a:off x="0" y="4333575"/>
          <a:ext cx="11878321" cy="494910"/>
        </a:xfrm>
        <a:prstGeom prst="roundRect">
          <a:avLst/>
        </a:prstGeom>
      </dgm:spPr>
      <dgm:t>
        <a:bodyPr/>
        <a:lstStyle/>
        <a:p>
          <a:endParaRPr lang="de-DE"/>
        </a:p>
      </dgm:t>
    </dgm:pt>
    <dgm:pt modelId="{8FA1A2BC-593F-41BC-A546-453C3C79C129}" type="pres">
      <dgm:prSet presAssocID="{C11C1552-FC3E-4A85-851E-7DEBF3FE78E3}" presName="spacer" presStyleCnt="0"/>
      <dgm:spPr/>
    </dgm:pt>
    <dgm:pt modelId="{834B0F81-2659-4C85-AC19-27BC44705C66}" type="pres">
      <dgm:prSet presAssocID="{51D84FAF-A2DA-45D8-B690-8BB08EA7639F}" presName="parentText" presStyleLbl="node1" presStyleIdx="6" presStyleCnt="8" custLinFactY="52344" custLinFactNeighborX="-324" custLinFactNeighborY="100000">
        <dgm:presLayoutVars>
          <dgm:chMax val="0"/>
          <dgm:bulletEnabled val="1"/>
        </dgm:presLayoutVars>
      </dgm:prSet>
      <dgm:spPr>
        <a:xfrm>
          <a:off x="0" y="4101871"/>
          <a:ext cx="11801382" cy="490266"/>
        </a:xfrm>
        <a:prstGeom prst="roundRect">
          <a:avLst/>
        </a:prstGeom>
      </dgm:spPr>
      <dgm:t>
        <a:bodyPr/>
        <a:lstStyle/>
        <a:p>
          <a:endParaRPr lang="de-DE"/>
        </a:p>
      </dgm:t>
    </dgm:pt>
    <dgm:pt modelId="{AD758960-D576-447B-8572-D3EC650FA207}" type="pres">
      <dgm:prSet presAssocID="{2C46BE4E-504F-468B-B0BD-6D48821FDD33}" presName="spacer" presStyleCnt="0"/>
      <dgm:spPr/>
    </dgm:pt>
    <dgm:pt modelId="{0D5039B6-1CF5-4179-9051-2578565F58AC}" type="pres">
      <dgm:prSet presAssocID="{F363A609-C4A7-4B8C-AE51-FFA28B487694}" presName="parentText" presStyleLbl="node1" presStyleIdx="7" presStyleCnt="8" custLinFactY="72829" custLinFactNeighborX="-324" custLinFactNeighborY="100000">
        <dgm:presLayoutVars>
          <dgm:chMax val="0"/>
          <dgm:bulletEnabled val="1"/>
        </dgm:presLayoutVars>
      </dgm:prSet>
      <dgm:spPr>
        <a:xfrm>
          <a:off x="0" y="5530763"/>
          <a:ext cx="11878321" cy="494910"/>
        </a:xfrm>
        <a:prstGeom prst="roundRect">
          <a:avLst/>
        </a:prstGeom>
      </dgm:spPr>
      <dgm:t>
        <a:bodyPr/>
        <a:lstStyle/>
        <a:p>
          <a:endParaRPr lang="de-DE"/>
        </a:p>
      </dgm:t>
    </dgm:pt>
  </dgm:ptLst>
  <dgm:cxnLst>
    <dgm:cxn modelId="{E2B17D69-14D1-4ACF-8BB1-0E238E563EED}" srcId="{173A4A65-8B93-4F0B-9E82-6B74EB23C5AB}" destId="{396A3560-3E31-4A5F-A4D1-6BEDFE67CFEB}" srcOrd="3" destOrd="0" parTransId="{93A9B246-838C-4E2B-95F7-26820148B36E}" sibTransId="{A772BB84-346E-4B63-9C74-374E063B4198}"/>
    <dgm:cxn modelId="{D8D55715-906E-452A-8F47-A07A2A69BF00}" type="presOf" srcId="{396A3560-3E31-4A5F-A4D1-6BEDFE67CFEB}" destId="{87A49877-CEF4-4D76-9FB5-65E45D2443AA}" srcOrd="0" destOrd="0" presId="urn:microsoft.com/office/officeart/2005/8/layout/vList2"/>
    <dgm:cxn modelId="{408F3358-6E18-4EA3-8312-54802821527D}" srcId="{173A4A65-8B93-4F0B-9E82-6B74EB23C5AB}" destId="{F913F680-FCE1-4937-81C6-F732A1BE0F13}" srcOrd="4" destOrd="0" parTransId="{9DFA6DB0-DE70-409E-8F24-2F7A141ABE7F}" sibTransId="{60024216-9FF7-4A0B-9679-7A303C851482}"/>
    <dgm:cxn modelId="{3B4006EF-2BD4-48EA-B87C-081F6D437FD2}" type="presOf" srcId="{F913F680-FCE1-4937-81C6-F732A1BE0F13}" destId="{15321D5B-92D0-45A9-820C-DA66BC4E8A45}" srcOrd="0" destOrd="0" presId="urn:microsoft.com/office/officeart/2005/8/layout/vList2"/>
    <dgm:cxn modelId="{FC6CD503-D74F-41EB-8C9D-50742EDD01DA}" type="presOf" srcId="{173A4A65-8B93-4F0B-9E82-6B74EB23C5AB}" destId="{F8336A99-4D45-4D63-B26F-03ECD3C79D39}" srcOrd="0" destOrd="0" presId="urn:microsoft.com/office/officeart/2005/8/layout/vList2"/>
    <dgm:cxn modelId="{8E7D5F18-D97D-4A51-B1A6-31DB7DD2EE9F}" srcId="{173A4A65-8B93-4F0B-9E82-6B74EB23C5AB}" destId="{63B4E69F-9513-41AD-993D-B103AFDF6876}" srcOrd="2" destOrd="0" parTransId="{CE658607-4F9F-48F1-BBA0-A8CC5D973785}" sibTransId="{1BC81E8E-7E0C-4BD0-B66F-E710844547EC}"/>
    <dgm:cxn modelId="{1FDAA923-82BE-4CAE-92D3-9F7E102DFCA1}" srcId="{173A4A65-8B93-4F0B-9E82-6B74EB23C5AB}" destId="{6F7DF322-431F-4D07-9CF0-B7C106A1D9CC}" srcOrd="5" destOrd="0" parTransId="{C173600C-FE9F-4A2A-90EB-A103A4EF0258}" sibTransId="{C11C1552-FC3E-4A85-851E-7DEBF3FE78E3}"/>
    <dgm:cxn modelId="{8A63E1EB-AE31-430A-8F97-409DDA4B70C7}" srcId="{173A4A65-8B93-4F0B-9E82-6B74EB23C5AB}" destId="{F363A609-C4A7-4B8C-AE51-FFA28B487694}" srcOrd="7" destOrd="0" parTransId="{AF570CC1-2888-4091-8815-9E84DD46A6AE}" sibTransId="{8D38FCFD-23B0-4C21-B332-80EB1373A49E}"/>
    <dgm:cxn modelId="{E032A5B8-A909-4CF6-89CC-706AF5AB9B8E}" type="presOf" srcId="{F363A609-C4A7-4B8C-AE51-FFA28B487694}" destId="{0D5039B6-1CF5-4179-9051-2578565F58AC}" srcOrd="0" destOrd="0" presId="urn:microsoft.com/office/officeart/2005/8/layout/vList2"/>
    <dgm:cxn modelId="{8523063D-AEF5-45FB-AF5F-5513EC397F3E}" srcId="{173A4A65-8B93-4F0B-9E82-6B74EB23C5AB}" destId="{51D84FAF-A2DA-45D8-B690-8BB08EA7639F}" srcOrd="6" destOrd="0" parTransId="{3ABE779F-7FAE-4652-BF2B-7A1A60117948}" sibTransId="{2C46BE4E-504F-468B-B0BD-6D48821FDD33}"/>
    <dgm:cxn modelId="{B6FE249A-37B5-45EA-A0B2-49A00F0FAB0A}" type="presOf" srcId="{63B4E69F-9513-41AD-993D-B103AFDF6876}" destId="{6ED9BADF-E3F1-4D02-B8FB-2AFE82E09C6C}" srcOrd="0" destOrd="0" presId="urn:microsoft.com/office/officeart/2005/8/layout/vList2"/>
    <dgm:cxn modelId="{F98B66A4-3C0B-48EA-98A8-093C04B81A8E}" srcId="{173A4A65-8B93-4F0B-9E82-6B74EB23C5AB}" destId="{DB8E378D-817E-4BA8-A11B-22589088F9D3}" srcOrd="1" destOrd="0" parTransId="{992C64A1-3A10-45FD-8216-5DBA5CBB489C}" sibTransId="{50A0B4E0-12AD-40F4-B52B-07EB7322390E}"/>
    <dgm:cxn modelId="{F5FEAFA6-A484-40B0-B778-A617B22C15DE}" type="presOf" srcId="{6F7DF322-431F-4D07-9CF0-B7C106A1D9CC}" destId="{6DEEB209-EC7E-4219-ABF1-8F9A72D2C08D}" srcOrd="0" destOrd="0" presId="urn:microsoft.com/office/officeart/2005/8/layout/vList2"/>
    <dgm:cxn modelId="{5F5A025D-F437-4B8D-991A-9B7ADDE3552C}" srcId="{173A4A65-8B93-4F0B-9E82-6B74EB23C5AB}" destId="{ABB36BBB-42BA-4C1D-8E2F-E1EDF85A9C64}" srcOrd="0" destOrd="0" parTransId="{7F36A3E9-7AE1-4043-9C67-3ACE31C915FD}" sibTransId="{55EDFA01-17C9-42B0-B5B5-801552A1E803}"/>
    <dgm:cxn modelId="{D7C3CB2E-3996-468C-AF56-96B076739873}" type="presOf" srcId="{51D84FAF-A2DA-45D8-B690-8BB08EA7639F}" destId="{834B0F81-2659-4C85-AC19-27BC44705C66}" srcOrd="0" destOrd="0" presId="urn:microsoft.com/office/officeart/2005/8/layout/vList2"/>
    <dgm:cxn modelId="{37C16119-F223-4040-8AFA-1CB620DACAE0}" type="presOf" srcId="{DB8E378D-817E-4BA8-A11B-22589088F9D3}" destId="{2854394A-0CEC-448E-95C2-FE642661F123}" srcOrd="0" destOrd="0" presId="urn:microsoft.com/office/officeart/2005/8/layout/vList2"/>
    <dgm:cxn modelId="{77E861D7-B62F-4E3C-A3F4-B5534929ADB9}" type="presOf" srcId="{ABB36BBB-42BA-4C1D-8E2F-E1EDF85A9C64}" destId="{B3D3ADD2-BE8B-45BE-A560-509B2BB0A24B}" srcOrd="0" destOrd="0" presId="urn:microsoft.com/office/officeart/2005/8/layout/vList2"/>
    <dgm:cxn modelId="{5382387C-B2CE-4C06-9F7A-57D01B15FCA7}" type="presParOf" srcId="{F8336A99-4D45-4D63-B26F-03ECD3C79D39}" destId="{B3D3ADD2-BE8B-45BE-A560-509B2BB0A24B}" srcOrd="0" destOrd="0" presId="urn:microsoft.com/office/officeart/2005/8/layout/vList2"/>
    <dgm:cxn modelId="{38018572-B3AC-446A-81AB-EB4ACE3F2229}" type="presParOf" srcId="{F8336A99-4D45-4D63-B26F-03ECD3C79D39}" destId="{9AFD3431-C1AC-4935-B45A-5F48AEA2C1C4}" srcOrd="1" destOrd="0" presId="urn:microsoft.com/office/officeart/2005/8/layout/vList2"/>
    <dgm:cxn modelId="{1F9A2F90-F6AD-4F1C-8C3C-8789A0C85CB5}" type="presParOf" srcId="{F8336A99-4D45-4D63-B26F-03ECD3C79D39}" destId="{2854394A-0CEC-448E-95C2-FE642661F123}" srcOrd="2" destOrd="0" presId="urn:microsoft.com/office/officeart/2005/8/layout/vList2"/>
    <dgm:cxn modelId="{B58AF28E-E895-441D-A434-BF9BCC6FEA53}" type="presParOf" srcId="{F8336A99-4D45-4D63-B26F-03ECD3C79D39}" destId="{EDDB50F1-48B9-431A-B45F-089E8C2B071C}" srcOrd="3" destOrd="0" presId="urn:microsoft.com/office/officeart/2005/8/layout/vList2"/>
    <dgm:cxn modelId="{690DE1C9-2C03-45DD-A436-77E02C1159D3}" type="presParOf" srcId="{F8336A99-4D45-4D63-B26F-03ECD3C79D39}" destId="{6ED9BADF-E3F1-4D02-B8FB-2AFE82E09C6C}" srcOrd="4" destOrd="0" presId="urn:microsoft.com/office/officeart/2005/8/layout/vList2"/>
    <dgm:cxn modelId="{695D2466-9D78-4985-B6AA-43302B24B3A0}" type="presParOf" srcId="{F8336A99-4D45-4D63-B26F-03ECD3C79D39}" destId="{A4F8D8C5-0F02-4DA7-80E0-F65D7DC43FED}" srcOrd="5" destOrd="0" presId="urn:microsoft.com/office/officeart/2005/8/layout/vList2"/>
    <dgm:cxn modelId="{BEB33DAE-8629-4448-96A7-5F3B4A8B2AE5}" type="presParOf" srcId="{F8336A99-4D45-4D63-B26F-03ECD3C79D39}" destId="{87A49877-CEF4-4D76-9FB5-65E45D2443AA}" srcOrd="6" destOrd="0" presId="urn:microsoft.com/office/officeart/2005/8/layout/vList2"/>
    <dgm:cxn modelId="{41DF4065-A4FF-4CCA-B312-07A420A0E72E}" type="presParOf" srcId="{F8336A99-4D45-4D63-B26F-03ECD3C79D39}" destId="{ED72AFB3-A285-4442-A5DE-02B11C8B37E1}" srcOrd="7" destOrd="0" presId="urn:microsoft.com/office/officeart/2005/8/layout/vList2"/>
    <dgm:cxn modelId="{30F98D2E-227E-497F-A204-8D339BFFB8A6}" type="presParOf" srcId="{F8336A99-4D45-4D63-B26F-03ECD3C79D39}" destId="{15321D5B-92D0-45A9-820C-DA66BC4E8A45}" srcOrd="8" destOrd="0" presId="urn:microsoft.com/office/officeart/2005/8/layout/vList2"/>
    <dgm:cxn modelId="{9D4981D9-EC38-41C4-9421-330E66CC2B36}" type="presParOf" srcId="{F8336A99-4D45-4D63-B26F-03ECD3C79D39}" destId="{189BB117-73FE-4F88-B703-6004C94CE8B2}" srcOrd="9" destOrd="0" presId="urn:microsoft.com/office/officeart/2005/8/layout/vList2"/>
    <dgm:cxn modelId="{532C433F-CB21-401D-94B7-F82DEE700C8B}" type="presParOf" srcId="{F8336A99-4D45-4D63-B26F-03ECD3C79D39}" destId="{6DEEB209-EC7E-4219-ABF1-8F9A72D2C08D}" srcOrd="10" destOrd="0" presId="urn:microsoft.com/office/officeart/2005/8/layout/vList2"/>
    <dgm:cxn modelId="{07EACBD8-AD52-4895-A39D-5615E8BDC000}" type="presParOf" srcId="{F8336A99-4D45-4D63-B26F-03ECD3C79D39}" destId="{8FA1A2BC-593F-41BC-A546-453C3C79C129}" srcOrd="11" destOrd="0" presId="urn:microsoft.com/office/officeart/2005/8/layout/vList2"/>
    <dgm:cxn modelId="{74948C43-48D4-4F82-AA62-56E0083D5ED9}" type="presParOf" srcId="{F8336A99-4D45-4D63-B26F-03ECD3C79D39}" destId="{834B0F81-2659-4C85-AC19-27BC44705C66}" srcOrd="12" destOrd="0" presId="urn:microsoft.com/office/officeart/2005/8/layout/vList2"/>
    <dgm:cxn modelId="{220EC5D2-C764-4D9B-979E-A31CE9307A6A}" type="presParOf" srcId="{F8336A99-4D45-4D63-B26F-03ECD3C79D39}" destId="{AD758960-D576-447B-8572-D3EC650FA207}" srcOrd="13" destOrd="0" presId="urn:microsoft.com/office/officeart/2005/8/layout/vList2"/>
    <dgm:cxn modelId="{A596C183-71C3-4BA5-8AEC-668D72BEFA15}" type="presParOf" srcId="{F8336A99-4D45-4D63-B26F-03ECD3C79D39}" destId="{0D5039B6-1CF5-4179-9051-2578565F58AC}"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8089A-DA07-4523-84AD-A5D879CCB62E}">
      <dsp:nvSpPr>
        <dsp:cNvPr id="0" name=""/>
        <dsp:cNvSpPr/>
      </dsp:nvSpPr>
      <dsp:spPr>
        <a:xfrm>
          <a:off x="0" y="1236962"/>
          <a:ext cx="11207757" cy="338026"/>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Ø"/>
          </a:pPr>
          <a:r>
            <a:rPr lang="de-DE" sz="1400" b="1" kern="1200" dirty="0">
              <a:solidFill>
                <a:schemeClr val="tx1"/>
              </a:solidFill>
            </a:rPr>
            <a:t>„Ja, die Nächte sind unerträglich. Ist man im Freien ist es noch schlimmer, Geräusche und Schattenschlag rauben einem den letzten Nerv.“ </a:t>
          </a:r>
        </a:p>
      </dsp:txBody>
      <dsp:txXfrm>
        <a:off x="16501" y="1253463"/>
        <a:ext cx="11174755" cy="305024"/>
      </dsp:txXfrm>
    </dsp:sp>
    <dsp:sp modelId="{0A7F8D00-A928-42D7-93F0-417CA293FD94}">
      <dsp:nvSpPr>
        <dsp:cNvPr id="0" name=""/>
        <dsp:cNvSpPr/>
      </dsp:nvSpPr>
      <dsp:spPr>
        <a:xfrm>
          <a:off x="0" y="1700098"/>
          <a:ext cx="11207757" cy="5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84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endParaRPr lang="de-DE" sz="1400" kern="1200" dirty="0">
            <a:solidFill>
              <a:schemeClr val="tx1"/>
            </a:solidFill>
          </a:endParaRPr>
        </a:p>
      </dsp:txBody>
      <dsp:txXfrm>
        <a:off x="0" y="1700098"/>
        <a:ext cx="11207757" cy="59755"/>
      </dsp:txXfrm>
    </dsp:sp>
    <dsp:sp modelId="{A06471F5-6C8A-4B37-968C-B181326D4AB6}">
      <dsp:nvSpPr>
        <dsp:cNvPr id="0" name=""/>
        <dsp:cNvSpPr/>
      </dsp:nvSpPr>
      <dsp:spPr>
        <a:xfrm>
          <a:off x="0" y="1720252"/>
          <a:ext cx="11207757" cy="338026"/>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Ø"/>
          </a:pPr>
          <a:r>
            <a:rPr lang="de-DE" sz="1400" b="1" kern="1200" dirty="0">
              <a:solidFill>
                <a:schemeClr val="tx1"/>
              </a:solidFill>
            </a:rPr>
            <a:t>„Nachts dröhnen im Schlafzimmer, tagsüber als ob ein Flugzeug im Dauerflug über dem Haus fliegt.“ </a:t>
          </a:r>
        </a:p>
      </dsp:txBody>
      <dsp:txXfrm>
        <a:off x="16501" y="1736753"/>
        <a:ext cx="11174755" cy="305024"/>
      </dsp:txXfrm>
    </dsp:sp>
    <dsp:sp modelId="{4A7E5DFB-9912-4937-95F2-592CE62E532B}">
      <dsp:nvSpPr>
        <dsp:cNvPr id="0" name=""/>
        <dsp:cNvSpPr/>
      </dsp:nvSpPr>
      <dsp:spPr>
        <a:xfrm>
          <a:off x="0" y="2097880"/>
          <a:ext cx="11207757" cy="597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846" tIns="17780" rIns="99568" bIns="17780" numCol="1" spcCol="1270" anchor="t" anchorCtr="0">
          <a:noAutofit/>
        </a:bodyPr>
        <a:lstStyle/>
        <a:p>
          <a:pPr marL="114300" lvl="1" indent="-114300" algn="l" defTabSz="622300">
            <a:lnSpc>
              <a:spcPct val="90000"/>
            </a:lnSpc>
            <a:spcBef>
              <a:spcPct val="0"/>
            </a:spcBef>
            <a:spcAft>
              <a:spcPct val="20000"/>
            </a:spcAft>
            <a:buFont typeface="Wingdings" panose="05000000000000000000" pitchFamily="2" charset="2"/>
            <a:buChar char="••"/>
          </a:pPr>
          <a:endParaRPr lang="de-DE" sz="1400" b="1" kern="1200" dirty="0">
            <a:solidFill>
              <a:schemeClr val="tx1"/>
            </a:solidFill>
          </a:endParaRPr>
        </a:p>
      </dsp:txBody>
      <dsp:txXfrm>
        <a:off x="0" y="2097880"/>
        <a:ext cx="11207757" cy="59755"/>
      </dsp:txXfrm>
    </dsp:sp>
    <dsp:sp modelId="{C7447FE8-52E7-45B1-8D23-188767608FDA}">
      <dsp:nvSpPr>
        <dsp:cNvPr id="0" name=""/>
        <dsp:cNvSpPr/>
      </dsp:nvSpPr>
      <dsp:spPr>
        <a:xfrm>
          <a:off x="0" y="2114761"/>
          <a:ext cx="11207757" cy="338026"/>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de-DE" sz="1400" b="1" kern="1200" dirty="0">
              <a:solidFill>
                <a:schemeClr val="tx1"/>
              </a:solidFill>
            </a:rPr>
            <a:t>„Sehr laut, selbst wenn die Fenster zu sind. Der Schlaf ist gestört. Man kann ohne Lärm nicht mehr raus. Das Brummen ist wie ein Tinnitus.“ </a:t>
          </a:r>
        </a:p>
      </dsp:txBody>
      <dsp:txXfrm>
        <a:off x="16501" y="2131262"/>
        <a:ext cx="11174755" cy="305024"/>
      </dsp:txXfrm>
    </dsp:sp>
    <dsp:sp modelId="{DBA3DDED-7CD6-4140-8D6C-2DD404940493}">
      <dsp:nvSpPr>
        <dsp:cNvPr id="0" name=""/>
        <dsp:cNvSpPr/>
      </dsp:nvSpPr>
      <dsp:spPr>
        <a:xfrm>
          <a:off x="0" y="2591782"/>
          <a:ext cx="11207757" cy="719293"/>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Ø"/>
          </a:pPr>
          <a:r>
            <a:rPr lang="de-DE" sz="1400" b="1" kern="1200" dirty="0">
              <a:solidFill>
                <a:schemeClr val="tx1"/>
              </a:solidFill>
            </a:rPr>
            <a:t>„Durch geöffnete Fenster ist die Lärmbelästigung sehr hoch. Auch bei geschlossenen Fenstern ist die Lärmbelästigung unerträglich, da die Belastung dauerhaft anhält. Die Nachtruhe ist durch den Betrieb erheblich gestört. Da ich von zuhause arbeite, leidet die Konzentration erheblich. Wir haben eine schöne Terrasse, die wir bei dieser Lärmbelästigung nicht mehr nutzen können. Der Aufenthalt im Freien ist durch die Lärmbelästigung nicht möglich.</a:t>
          </a:r>
        </a:p>
      </dsp:txBody>
      <dsp:txXfrm>
        <a:off x="35113" y="2626895"/>
        <a:ext cx="11137531" cy="649067"/>
      </dsp:txXfrm>
    </dsp:sp>
    <dsp:sp modelId="{105BB6F9-FF00-4283-9B44-FB35B9780DB8}">
      <dsp:nvSpPr>
        <dsp:cNvPr id="0" name=""/>
        <dsp:cNvSpPr/>
      </dsp:nvSpPr>
      <dsp:spPr>
        <a:xfrm>
          <a:off x="0" y="3439121"/>
          <a:ext cx="11207757" cy="338026"/>
        </a:xfrm>
        <a:prstGeom prst="roundRect">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Ø"/>
          </a:pPr>
          <a:r>
            <a:rPr lang="de-DE" sz="1400" b="1" kern="1200" dirty="0">
              <a:solidFill>
                <a:schemeClr val="tx1"/>
              </a:solidFill>
            </a:rPr>
            <a:t>„Im Sommer draußen sitzen so nicht möglich. Hund geht bei laufenden Windrädern nicht mehr raus und hat Panik.“ </a:t>
          </a:r>
        </a:p>
      </dsp:txBody>
      <dsp:txXfrm>
        <a:off x="16501" y="3455622"/>
        <a:ext cx="11174755" cy="305024"/>
      </dsp:txXfrm>
    </dsp:sp>
    <dsp:sp modelId="{5C50035A-83C5-47E9-A20D-8C3F5DF71E6C}">
      <dsp:nvSpPr>
        <dsp:cNvPr id="0" name=""/>
        <dsp:cNvSpPr/>
      </dsp:nvSpPr>
      <dsp:spPr>
        <a:xfrm>
          <a:off x="0" y="3967888"/>
          <a:ext cx="11207757" cy="338026"/>
        </a:xfrm>
        <a:prstGeom prst="roundRect">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buFont typeface="Wingdings" panose="05000000000000000000" pitchFamily="2" charset="2"/>
            <a:buChar char="Ø"/>
          </a:pPr>
          <a:r>
            <a:rPr lang="de-DE" sz="1400" b="1" kern="1200" dirty="0">
              <a:solidFill>
                <a:schemeClr val="tx1"/>
              </a:solidFill>
            </a:rPr>
            <a:t>„Schon bei geringer Windstärke ständig störendendes Grundgeräusch. Fenster müssen immer geschlossen werden. Aufenthalt im Terrassen - Balkon Bereich nur bei Windstille.“ </a:t>
          </a:r>
        </a:p>
      </dsp:txBody>
      <dsp:txXfrm>
        <a:off x="16501" y="3984389"/>
        <a:ext cx="11174755" cy="3050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3ADD2-BE8B-45BE-A560-509B2BB0A24B}">
      <dsp:nvSpPr>
        <dsp:cNvPr id="0" name=""/>
        <dsp:cNvSpPr/>
      </dsp:nvSpPr>
      <dsp:spPr>
        <a:xfrm>
          <a:off x="0" y="681886"/>
          <a:ext cx="11801382" cy="490266"/>
        </a:xfrm>
        <a:prstGeom prst="roundRect">
          <a:avLst/>
        </a:prstGeom>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Wingdings" panose="05000000000000000000" pitchFamily="2" charset="2"/>
            <a:buNone/>
          </a:pPr>
          <a:r>
            <a:rPr lang="de-DE" sz="1400" b="1" kern="1200" dirty="0">
              <a:solidFill>
                <a:prstClr val="black"/>
              </a:solidFill>
              <a:latin typeface="Calibri" panose="020F0502020204030204"/>
              <a:ea typeface="+mn-ea"/>
              <a:cs typeface="+mn-cs"/>
            </a:rPr>
            <a:t>„Da wir keine Möglichkeit haben, unser Schlafzimmer auf die Nordseite des Hauses zu verlegen, denken wir ganz konkret über einen Wegzug nach!“ </a:t>
          </a:r>
        </a:p>
      </dsp:txBody>
      <dsp:txXfrm>
        <a:off x="23933" y="705819"/>
        <a:ext cx="11753516" cy="442400"/>
      </dsp:txXfrm>
    </dsp:sp>
    <dsp:sp modelId="{2854394A-0CEC-448E-95C2-FE642661F123}">
      <dsp:nvSpPr>
        <dsp:cNvPr id="0" name=""/>
        <dsp:cNvSpPr/>
      </dsp:nvSpPr>
      <dsp:spPr>
        <a:xfrm>
          <a:off x="0" y="1245622"/>
          <a:ext cx="11801382" cy="490266"/>
        </a:xfrm>
        <a:prstGeom prst="roundRect">
          <a:avLst/>
        </a:prstGeom>
        <a:solidFill>
          <a:srgbClr val="92D050"/>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533400">
            <a:lnSpc>
              <a:spcPct val="90000"/>
            </a:lnSpc>
            <a:spcBef>
              <a:spcPct val="0"/>
            </a:spcBef>
            <a:spcAft>
              <a:spcPct val="35000"/>
            </a:spcAft>
          </a:pPr>
          <a:r>
            <a:rPr lang="de-DE" sz="1200" b="1" kern="1200" dirty="0">
              <a:solidFill>
                <a:schemeClr val="tx1"/>
              </a:solidFill>
            </a:rPr>
            <a:t>„Leider können wir nicht so einfach </a:t>
          </a:r>
          <a:r>
            <a:rPr lang="de-DE" sz="1200" b="1" kern="1200" dirty="0">
              <a:solidFill>
                <a:prstClr val="black"/>
              </a:solidFill>
              <a:latin typeface="Calibri" panose="020F0502020204030204"/>
              <a:ea typeface="+mn-ea"/>
              <a:cs typeface="+mn-cs"/>
            </a:rPr>
            <a:t>wegziehen</a:t>
          </a:r>
          <a:r>
            <a:rPr lang="de-DE" sz="1200" b="1" kern="1200" dirty="0">
              <a:solidFill>
                <a:schemeClr val="tx1"/>
              </a:solidFill>
            </a:rPr>
            <a:t>, da Eigenheim. Würden wir zur Miete wohnen, würden wir umziehen!“ </a:t>
          </a:r>
        </a:p>
      </dsp:txBody>
      <dsp:txXfrm>
        <a:off x="23933" y="1269555"/>
        <a:ext cx="11753516" cy="442400"/>
      </dsp:txXfrm>
    </dsp:sp>
    <dsp:sp modelId="{6ED9BADF-E3F1-4D02-B8FB-2AFE82E09C6C}">
      <dsp:nvSpPr>
        <dsp:cNvPr id="0" name=""/>
        <dsp:cNvSpPr/>
      </dsp:nvSpPr>
      <dsp:spPr>
        <a:xfrm>
          <a:off x="0" y="1804089"/>
          <a:ext cx="11801382" cy="490266"/>
        </a:xfrm>
        <a:prstGeom prst="roundRect">
          <a:avLst/>
        </a:prstGeom>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533400">
            <a:lnSpc>
              <a:spcPct val="90000"/>
            </a:lnSpc>
            <a:spcBef>
              <a:spcPct val="0"/>
            </a:spcBef>
            <a:spcAft>
              <a:spcPct val="35000"/>
            </a:spcAft>
          </a:pPr>
          <a:r>
            <a:rPr lang="de-DE" sz="1200" b="1" kern="1200" dirty="0">
              <a:solidFill>
                <a:schemeClr val="tx1"/>
              </a:solidFill>
            </a:rPr>
            <a:t>„Wir ziehen </a:t>
          </a:r>
          <a:r>
            <a:rPr lang="de-DE" sz="1400" b="1" kern="1200" dirty="0">
              <a:solidFill>
                <a:prstClr val="black"/>
              </a:solidFill>
              <a:latin typeface="Calibri" panose="020F0502020204030204"/>
              <a:ea typeface="+mn-ea"/>
              <a:cs typeface="+mn-cs"/>
            </a:rPr>
            <a:t>weg</a:t>
          </a:r>
          <a:r>
            <a:rPr lang="de-DE" sz="1200" b="1" kern="1200" dirty="0">
              <a:solidFill>
                <a:schemeClr val="tx1"/>
              </a:solidFill>
            </a:rPr>
            <a:t>.“ </a:t>
          </a:r>
        </a:p>
      </dsp:txBody>
      <dsp:txXfrm>
        <a:off x="23933" y="1828022"/>
        <a:ext cx="11753516" cy="442400"/>
      </dsp:txXfrm>
    </dsp:sp>
    <dsp:sp modelId="{87A49877-CEF4-4D76-9FB5-65E45D2443AA}">
      <dsp:nvSpPr>
        <dsp:cNvPr id="0" name=""/>
        <dsp:cNvSpPr/>
      </dsp:nvSpPr>
      <dsp:spPr>
        <a:xfrm>
          <a:off x="0" y="2354711"/>
          <a:ext cx="11801382" cy="490266"/>
        </a:xfrm>
        <a:prstGeom prst="roundRect">
          <a:avLst/>
        </a:prstGeom>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533400">
            <a:lnSpc>
              <a:spcPct val="90000"/>
            </a:lnSpc>
            <a:spcBef>
              <a:spcPct val="0"/>
            </a:spcBef>
            <a:spcAft>
              <a:spcPct val="35000"/>
            </a:spcAft>
          </a:pPr>
          <a:r>
            <a:rPr lang="de-DE" sz="1200" b="1" kern="1200" dirty="0">
              <a:solidFill>
                <a:schemeClr val="tx1"/>
              </a:solidFill>
            </a:rPr>
            <a:t>„Nachts </a:t>
          </a:r>
          <a:r>
            <a:rPr lang="de-DE" sz="1200" b="1" kern="1200" dirty="0">
              <a:solidFill>
                <a:prstClr val="black"/>
              </a:solidFill>
              <a:latin typeface="Calibri" panose="020F0502020204030204"/>
              <a:ea typeface="+mn-ea"/>
              <a:cs typeface="+mn-cs"/>
            </a:rPr>
            <a:t>sind</a:t>
          </a:r>
          <a:r>
            <a:rPr lang="de-DE" sz="1200" b="1" kern="1200" dirty="0">
              <a:solidFill>
                <a:schemeClr val="tx1"/>
              </a:solidFill>
            </a:rPr>
            <a:t> Fenster zu, und trotzdem hört man sie. Ich werde wohl immer die Fenster geschlossen halten. Im Sommer wird man eher woanders sein als zu Hause. ( Das Lebensgefühl das man hatte, Ruhe, freien Blick in den Wald ist nicht mehr da. Hätten wir keine Kinder würden wir umziehen!!!“ </a:t>
          </a:r>
        </a:p>
      </dsp:txBody>
      <dsp:txXfrm>
        <a:off x="23933" y="2378644"/>
        <a:ext cx="11753516" cy="442400"/>
      </dsp:txXfrm>
    </dsp:sp>
    <dsp:sp modelId="{15321D5B-92D0-45A9-820C-DA66BC4E8A45}">
      <dsp:nvSpPr>
        <dsp:cNvPr id="0" name=""/>
        <dsp:cNvSpPr/>
      </dsp:nvSpPr>
      <dsp:spPr>
        <a:xfrm>
          <a:off x="0" y="2921027"/>
          <a:ext cx="11801382" cy="490266"/>
        </a:xfrm>
        <a:prstGeom prst="roundRect">
          <a:avLst/>
        </a:prstGeom>
        <a:solidFill>
          <a:srgbClr val="92D050"/>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533400">
            <a:lnSpc>
              <a:spcPct val="90000"/>
            </a:lnSpc>
            <a:spcBef>
              <a:spcPct val="0"/>
            </a:spcBef>
            <a:spcAft>
              <a:spcPct val="35000"/>
            </a:spcAft>
          </a:pPr>
          <a:r>
            <a:rPr lang="de-DE" sz="1200" b="1" kern="1200" dirty="0">
              <a:solidFill>
                <a:schemeClr val="tx1"/>
              </a:solidFill>
            </a:rPr>
            <a:t>„Ja, Ohropax beim </a:t>
          </a:r>
          <a:r>
            <a:rPr lang="de-DE" sz="1400" b="1" kern="1200" dirty="0">
              <a:solidFill>
                <a:prstClr val="black"/>
              </a:solidFill>
              <a:latin typeface="Calibri" panose="020F0502020204030204"/>
              <a:ea typeface="+mn-ea"/>
              <a:cs typeface="+mn-cs"/>
            </a:rPr>
            <a:t>Schlafen</a:t>
          </a:r>
          <a:r>
            <a:rPr lang="de-DE" sz="1200" b="1" kern="1200" dirty="0">
              <a:solidFill>
                <a:schemeClr val="tx1"/>
              </a:solidFill>
            </a:rPr>
            <a:t>. Evtl. Verlegung des Schlafzimmers. Anzeige und Rechtsweg (Klage). Wenn Lage so bleibt, dann Umzug.“ </a:t>
          </a:r>
        </a:p>
      </dsp:txBody>
      <dsp:txXfrm>
        <a:off x="23933" y="2944960"/>
        <a:ext cx="11753516" cy="442400"/>
      </dsp:txXfrm>
    </dsp:sp>
    <dsp:sp modelId="{6DEEB209-EC7E-4219-ABF1-8F9A72D2C08D}">
      <dsp:nvSpPr>
        <dsp:cNvPr id="0" name=""/>
        <dsp:cNvSpPr/>
      </dsp:nvSpPr>
      <dsp:spPr>
        <a:xfrm>
          <a:off x="0" y="3543404"/>
          <a:ext cx="11801382" cy="490266"/>
        </a:xfrm>
        <a:prstGeom prst="roundRect">
          <a:avLst/>
        </a:prstGeom>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533400">
            <a:lnSpc>
              <a:spcPct val="90000"/>
            </a:lnSpc>
            <a:spcBef>
              <a:spcPct val="0"/>
            </a:spcBef>
            <a:spcAft>
              <a:spcPct val="35000"/>
            </a:spcAft>
            <a:buNone/>
          </a:pPr>
          <a:r>
            <a:rPr lang="de-DE" sz="1200" b="1" kern="1200" dirty="0">
              <a:solidFill>
                <a:prstClr val="black"/>
              </a:solidFill>
              <a:latin typeface="Calibri" panose="020F0502020204030204"/>
              <a:ea typeface="+mn-ea"/>
              <a:cs typeface="+mn-cs"/>
            </a:rPr>
            <a:t>Wenn ich könnte, würde ich sofort wegziehen. </a:t>
          </a:r>
        </a:p>
      </dsp:txBody>
      <dsp:txXfrm>
        <a:off x="23933" y="3567337"/>
        <a:ext cx="11753516" cy="442400"/>
      </dsp:txXfrm>
    </dsp:sp>
    <dsp:sp modelId="{834B0F81-2659-4C85-AC19-27BC44705C66}">
      <dsp:nvSpPr>
        <dsp:cNvPr id="0" name=""/>
        <dsp:cNvSpPr/>
      </dsp:nvSpPr>
      <dsp:spPr>
        <a:xfrm>
          <a:off x="0" y="4101871"/>
          <a:ext cx="11801382" cy="490266"/>
        </a:xfrm>
        <a:prstGeom prst="roundRect">
          <a:avLst/>
        </a:prstGeom>
        <a:solidFill>
          <a:srgbClr val="92D050"/>
        </a:soli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488950">
            <a:lnSpc>
              <a:spcPct val="90000"/>
            </a:lnSpc>
            <a:spcBef>
              <a:spcPct val="0"/>
            </a:spcBef>
            <a:spcAft>
              <a:spcPct val="35000"/>
            </a:spcAft>
          </a:pPr>
          <a:r>
            <a:rPr lang="de-DE" sz="1100" b="1" kern="1200" dirty="0">
              <a:solidFill>
                <a:schemeClr val="tx1"/>
              </a:solidFill>
            </a:rPr>
            <a:t>„Das ganze Leben gearbeitet und </a:t>
          </a:r>
          <a:r>
            <a:rPr lang="de-DE" sz="1200" b="1" kern="1200" dirty="0">
              <a:solidFill>
                <a:prstClr val="black"/>
              </a:solidFill>
              <a:latin typeface="Calibri" panose="020F0502020204030204"/>
              <a:ea typeface="+mn-ea"/>
              <a:cs typeface="+mn-cs"/>
            </a:rPr>
            <a:t>brav</a:t>
          </a:r>
          <a:r>
            <a:rPr lang="de-DE" sz="1100" b="1" kern="1200" dirty="0">
              <a:solidFill>
                <a:schemeClr val="tx1"/>
              </a:solidFill>
            </a:rPr>
            <a:t> meine Steuern bezahlt damit ich im Alter einen ruhigen verdienten Lebensabend verbringen kann in meinem Häusle. Jetzt ca. 800 m von den Windrädern weg. Mein Heimatgefühl ist weg.“ </a:t>
          </a:r>
        </a:p>
      </dsp:txBody>
      <dsp:txXfrm>
        <a:off x="23933" y="4125804"/>
        <a:ext cx="11753516" cy="442400"/>
      </dsp:txXfrm>
    </dsp:sp>
    <dsp:sp modelId="{0D5039B6-1CF5-4179-9051-2578565F58AC}">
      <dsp:nvSpPr>
        <dsp:cNvPr id="0" name=""/>
        <dsp:cNvSpPr/>
      </dsp:nvSpPr>
      <dsp:spPr>
        <a:xfrm>
          <a:off x="0" y="4724248"/>
          <a:ext cx="11801382" cy="490266"/>
        </a:xfrm>
        <a:prstGeom prst="roundRect">
          <a:avLst/>
        </a:prstGeom>
        <a:gradFill flip="none" rotWithShape="0">
          <a:gsLst>
            <a:gs pos="0">
              <a:srgbClr val="549E39">
                <a:hueOff val="0"/>
                <a:satOff val="0"/>
                <a:lumOff val="0"/>
                <a:tint val="66000"/>
                <a:satMod val="160000"/>
              </a:srgbClr>
            </a:gs>
            <a:gs pos="50000">
              <a:srgbClr val="549E39">
                <a:hueOff val="0"/>
                <a:satOff val="0"/>
                <a:lumOff val="0"/>
                <a:tint val="44500"/>
                <a:satMod val="160000"/>
              </a:srgbClr>
            </a:gs>
            <a:gs pos="100000">
              <a:srgbClr val="549E39">
                <a:hueOff val="0"/>
                <a:satOff val="0"/>
                <a:lumOff val="0"/>
                <a:tint val="23500"/>
                <a:satMod val="160000"/>
              </a:srgbClr>
            </a:gs>
          </a:gsLst>
          <a:lin ang="2700000" scaled="1"/>
          <a:tileRect/>
        </a:gradFill>
        <a:ln w="15875"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488950">
            <a:lnSpc>
              <a:spcPct val="90000"/>
            </a:lnSpc>
            <a:spcBef>
              <a:spcPct val="0"/>
            </a:spcBef>
            <a:spcAft>
              <a:spcPct val="35000"/>
            </a:spcAft>
          </a:pPr>
          <a:r>
            <a:rPr lang="de-DE" sz="1100" b="1" kern="1200" dirty="0">
              <a:solidFill>
                <a:schemeClr val="tx1"/>
              </a:solidFill>
            </a:rPr>
            <a:t>„Wenn die Lärmbelästigung so bleibt, spiele ich mit dem Gedanken wegzuziehen. Das würde mir aber das Herz brechen. Ich bin hier aufgewachsen und tief verwurzelt. Meine Kinder haben hier viele Freunde und es ist auch ihre Heimat. Da aufgrund der Windräder der Wert meiner Immobilie drastisch gesunken ist, weiß ich nicht ob ich mir einen Wegzug leisten kann!</a:t>
          </a:r>
        </a:p>
      </dsp:txBody>
      <dsp:txXfrm>
        <a:off x="23933" y="4748181"/>
        <a:ext cx="11753516" cy="442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1A9DF-7C83-4889-BCFB-DF7E5142E6D4}" type="datetimeFigureOut">
              <a:rPr lang="de-DE" smtClean="0"/>
              <a:t>09.09.2025</a:t>
            </a:fld>
            <a:endParaRPr lang="de-DE"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DE8E1E-6DB7-4DB3-A7F8-E81485A2BF67}" type="slidenum">
              <a:rPr lang="de-DE" smtClean="0"/>
              <a:t>‹Nr.›</a:t>
            </a:fld>
            <a:endParaRPr lang="de-DE" dirty="0"/>
          </a:p>
        </p:txBody>
      </p:sp>
    </p:spTree>
    <p:extLst>
      <p:ext uri="{BB962C8B-B14F-4D97-AF65-F5344CB8AC3E}">
        <p14:creationId xmlns:p14="http://schemas.microsoft.com/office/powerpoint/2010/main" val="4095678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1DE8E1E-6DB7-4DB3-A7F8-E81485A2BF67}" type="slidenum">
              <a:rPr lang="de-DE" smtClean="0"/>
              <a:t>25</a:t>
            </a:fld>
            <a:endParaRPr lang="de-DE" dirty="0"/>
          </a:p>
        </p:txBody>
      </p:sp>
    </p:spTree>
    <p:extLst>
      <p:ext uri="{BB962C8B-B14F-4D97-AF65-F5344CB8AC3E}">
        <p14:creationId xmlns:p14="http://schemas.microsoft.com/office/powerpoint/2010/main" val="307991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1DE8E1E-6DB7-4DB3-A7F8-E81485A2BF67}" type="slidenum">
              <a:rPr lang="de-DE" smtClean="0"/>
              <a:t>32</a:t>
            </a:fld>
            <a:endParaRPr lang="de-DE" dirty="0"/>
          </a:p>
        </p:txBody>
      </p:sp>
    </p:spTree>
    <p:extLst>
      <p:ext uri="{BB962C8B-B14F-4D97-AF65-F5344CB8AC3E}">
        <p14:creationId xmlns:p14="http://schemas.microsoft.com/office/powerpoint/2010/main" val="29938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A2F7CB7-9AB3-46B5-A6D1-08C714D4DD65}" type="datetime1">
              <a:rPr lang="de-DE" smtClean="0"/>
              <a:t>09.09.2025</a:t>
            </a:fld>
            <a:endParaRPr lang="de-DE" dirty="0"/>
          </a:p>
        </p:txBody>
      </p:sp>
      <p:sp>
        <p:nvSpPr>
          <p:cNvPr id="5" name="Footer Placeholder 4"/>
          <p:cNvSpPr>
            <a:spLocks noGrp="1"/>
          </p:cNvSpPr>
          <p:nvPr>
            <p:ph type="ftr" sz="quarter" idx="11"/>
          </p:nvPr>
        </p:nvSpPr>
        <p:spPr/>
        <p:txBody>
          <a:bodyPr/>
          <a:lstStyle/>
          <a:p>
            <a:r>
              <a:rPr lang="de-DE" dirty="0"/>
              <a:t>Bürgerinitiative Pro Natur Kraichgau</a:t>
            </a:r>
          </a:p>
        </p:txBody>
      </p:sp>
      <p:sp>
        <p:nvSpPr>
          <p:cNvPr id="6" name="Slide Number Placeholder 5"/>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3718470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28C4090-757D-41EE-98F3-B9DC2E0E2094}" type="datetime1">
              <a:rPr lang="de-DE" smtClean="0"/>
              <a:t>09.09.2025</a:t>
            </a:fld>
            <a:endParaRPr lang="de-DE" dirty="0"/>
          </a:p>
        </p:txBody>
      </p:sp>
      <p:sp>
        <p:nvSpPr>
          <p:cNvPr id="5" name="Footer Placeholder 4"/>
          <p:cNvSpPr>
            <a:spLocks noGrp="1"/>
          </p:cNvSpPr>
          <p:nvPr>
            <p:ph type="ftr" sz="quarter" idx="11"/>
          </p:nvPr>
        </p:nvSpPr>
        <p:spPr/>
        <p:txBody>
          <a:bodyPr/>
          <a:lstStyle/>
          <a:p>
            <a:r>
              <a:rPr lang="de-DE" dirty="0"/>
              <a:t>Bürgerinitiative Pro Natur Kraichgau</a:t>
            </a:r>
          </a:p>
        </p:txBody>
      </p:sp>
      <p:sp>
        <p:nvSpPr>
          <p:cNvPr id="6" name="Slide Number Placeholder 5"/>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36178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EA877BF-979D-4D2A-9421-5AE124FBAE4A}" type="datetime1">
              <a:rPr lang="de-DE" smtClean="0"/>
              <a:t>09.09.2025</a:t>
            </a:fld>
            <a:endParaRPr lang="de-DE" dirty="0"/>
          </a:p>
        </p:txBody>
      </p:sp>
      <p:sp>
        <p:nvSpPr>
          <p:cNvPr id="5" name="Footer Placeholder 4"/>
          <p:cNvSpPr>
            <a:spLocks noGrp="1"/>
          </p:cNvSpPr>
          <p:nvPr>
            <p:ph type="ftr" sz="quarter" idx="11"/>
          </p:nvPr>
        </p:nvSpPr>
        <p:spPr/>
        <p:txBody>
          <a:bodyPr/>
          <a:lstStyle/>
          <a:p>
            <a:r>
              <a:rPr lang="de-DE" dirty="0"/>
              <a:t>Bürgerinitiative Pro Natur Kraichgau</a:t>
            </a:r>
          </a:p>
        </p:txBody>
      </p:sp>
      <p:sp>
        <p:nvSpPr>
          <p:cNvPr id="6" name="Slide Number Placeholder 5"/>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1178875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p:spPr>
        <p:txBody>
          <a:bodyPr/>
          <a:lstStyle>
            <a:lvl1pPr marL="0">
              <a:defRPr/>
            </a:lvl1p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3F01CBC6-B111-423E-B5E0-6AC85F312126}" type="datetime1">
              <a:rPr lang="de-DE" smtClean="0"/>
              <a:t>09.09.2025</a:t>
            </a:fld>
            <a:endParaRPr lang="de-DE" dirty="0"/>
          </a:p>
        </p:txBody>
      </p:sp>
      <p:sp>
        <p:nvSpPr>
          <p:cNvPr id="5" name="Footer Placeholder 4"/>
          <p:cNvSpPr>
            <a:spLocks noGrp="1"/>
          </p:cNvSpPr>
          <p:nvPr>
            <p:ph type="ftr" sz="quarter" idx="11"/>
          </p:nvPr>
        </p:nvSpPr>
        <p:spPr/>
        <p:txBody>
          <a:bodyPr/>
          <a:lstStyle/>
          <a:p>
            <a:r>
              <a:rPr lang="de-DE" dirty="0"/>
              <a:t>Bürgerinitiative Pro Natur Kraichgau</a:t>
            </a:r>
          </a:p>
        </p:txBody>
      </p:sp>
      <p:sp>
        <p:nvSpPr>
          <p:cNvPr id="6" name="Slide Number Placeholder 5"/>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3317160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de-DE"/>
              <a:t>Mastertitelformat bearbeiten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E019AFF-F389-48EC-BE0C-8331F84E6C08}" type="datetime1">
              <a:rPr lang="de-DE" smtClean="0"/>
              <a:t>09.09.2025</a:t>
            </a:fld>
            <a:endParaRPr lang="de-DE" dirty="0"/>
          </a:p>
        </p:txBody>
      </p:sp>
      <p:sp>
        <p:nvSpPr>
          <p:cNvPr id="5" name="Footer Placeholder 4"/>
          <p:cNvSpPr>
            <a:spLocks noGrp="1"/>
          </p:cNvSpPr>
          <p:nvPr>
            <p:ph type="ftr" sz="quarter" idx="11"/>
          </p:nvPr>
        </p:nvSpPr>
        <p:spPr/>
        <p:txBody>
          <a:bodyPr/>
          <a:lstStyle/>
          <a:p>
            <a:r>
              <a:rPr lang="de-DE" dirty="0"/>
              <a:t>Bürgerinitiative Pro Natur Kraichgau</a:t>
            </a:r>
          </a:p>
        </p:txBody>
      </p:sp>
      <p:sp>
        <p:nvSpPr>
          <p:cNvPr id="6" name="Slide Number Placeholder 5"/>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1405187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Date Placeholder 4"/>
          <p:cNvSpPr>
            <a:spLocks noGrp="1"/>
          </p:cNvSpPr>
          <p:nvPr>
            <p:ph type="dt" sz="half" idx="10"/>
          </p:nvPr>
        </p:nvSpPr>
        <p:spPr/>
        <p:txBody>
          <a:bodyPr/>
          <a:lstStyle/>
          <a:p>
            <a:fld id="{75F3C90A-46C4-4059-9FF6-7ECFCE3BB797}" type="datetime1">
              <a:rPr lang="de-DE" smtClean="0"/>
              <a:t>09.09.2025</a:t>
            </a:fld>
            <a:endParaRPr lang="de-DE" dirty="0"/>
          </a:p>
        </p:txBody>
      </p:sp>
      <p:sp>
        <p:nvSpPr>
          <p:cNvPr id="6" name="Footer Placeholder 5"/>
          <p:cNvSpPr>
            <a:spLocks noGrp="1"/>
          </p:cNvSpPr>
          <p:nvPr>
            <p:ph type="ftr" sz="quarter" idx="11"/>
          </p:nvPr>
        </p:nvSpPr>
        <p:spPr/>
        <p:txBody>
          <a:bodyPr/>
          <a:lstStyle/>
          <a:p>
            <a:r>
              <a:rPr lang="de-DE" dirty="0"/>
              <a:t>Bürgerinitiative Pro Natur Kraichgau</a:t>
            </a:r>
          </a:p>
        </p:txBody>
      </p:sp>
      <p:sp>
        <p:nvSpPr>
          <p:cNvPr id="7" name="Slide Number Placeholder 6"/>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1359161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de-DE"/>
              <a:t>Mastertitelformat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097280" y="2582334"/>
            <a:ext cx="493776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17920" y="2582334"/>
            <a:ext cx="4937760" cy="33782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4288EB4-8183-4937-A91A-DE3164236CA7}" type="datetime1">
              <a:rPr lang="de-DE" smtClean="0"/>
              <a:t>09.09.2025</a:t>
            </a:fld>
            <a:endParaRPr lang="de-DE" dirty="0"/>
          </a:p>
        </p:txBody>
      </p:sp>
      <p:sp>
        <p:nvSpPr>
          <p:cNvPr id="8" name="Footer Placeholder 7"/>
          <p:cNvSpPr>
            <a:spLocks noGrp="1"/>
          </p:cNvSpPr>
          <p:nvPr>
            <p:ph type="ftr" sz="quarter" idx="11"/>
          </p:nvPr>
        </p:nvSpPr>
        <p:spPr/>
        <p:txBody>
          <a:bodyPr/>
          <a:lstStyle/>
          <a:p>
            <a:r>
              <a:rPr lang="de-DE" dirty="0"/>
              <a:t>Bürgerinitiative Pro Natur Kraichgau</a:t>
            </a:r>
          </a:p>
        </p:txBody>
      </p:sp>
      <p:sp>
        <p:nvSpPr>
          <p:cNvPr id="9" name="Slide Number Placeholder 8"/>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1891342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13590E7-BD5D-4D6E-AFC0-E88A13916403}" type="datetime1">
              <a:rPr lang="de-DE" smtClean="0"/>
              <a:t>09.09.2025</a:t>
            </a:fld>
            <a:endParaRPr lang="de-DE" dirty="0"/>
          </a:p>
        </p:txBody>
      </p:sp>
      <p:sp>
        <p:nvSpPr>
          <p:cNvPr id="4" name="Footer Placeholder 3"/>
          <p:cNvSpPr>
            <a:spLocks noGrp="1"/>
          </p:cNvSpPr>
          <p:nvPr>
            <p:ph type="ftr" sz="quarter" idx="11"/>
          </p:nvPr>
        </p:nvSpPr>
        <p:spPr/>
        <p:txBody>
          <a:bodyPr/>
          <a:lstStyle/>
          <a:p>
            <a:r>
              <a:rPr lang="de-DE" dirty="0"/>
              <a:t>Bürgerinitiative Pro Natur Kraichgau</a:t>
            </a:r>
          </a:p>
        </p:txBody>
      </p:sp>
      <p:sp>
        <p:nvSpPr>
          <p:cNvPr id="5" name="Slide Number Placeholder 4"/>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58262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B823104-6608-4B28-BB5F-BBB921EB4367}" type="datetime1">
              <a:rPr lang="de-DE" smtClean="0"/>
              <a:t>09.09.2025</a:t>
            </a:fld>
            <a:endParaRPr lang="de-DE"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dirty="0"/>
              <a:t>Bürgerinitiative Pro Natur Kraichgau</a:t>
            </a:r>
          </a:p>
        </p:txBody>
      </p:sp>
      <p:sp>
        <p:nvSpPr>
          <p:cNvPr id="9" name="Slide Number Placeholder 8"/>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374021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78EB6F0-07D4-4499-A738-1B76A7B42455}" type="datetime1">
              <a:rPr lang="de-DE" smtClean="0"/>
              <a:t>09.09.2025</a:t>
            </a:fld>
            <a:endParaRPr lang="de-DE"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dirty="0"/>
              <a:t>Bürgerinitiative Pro Natur Kraichgau</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3A72CC2-9615-4FD1-AD0C-C64EECB3A9AC}" type="slidenum">
              <a:rPr lang="de-DE" smtClean="0"/>
              <a:t>‹Nr.›</a:t>
            </a:fld>
            <a:endParaRPr lang="de-DE" dirty="0"/>
          </a:p>
        </p:txBody>
      </p:sp>
    </p:spTree>
    <p:extLst>
      <p:ext uri="{BB962C8B-B14F-4D97-AF65-F5344CB8AC3E}">
        <p14:creationId xmlns:p14="http://schemas.microsoft.com/office/powerpoint/2010/main" val="53476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0F94B585-3E44-42E2-A551-65B07641E0DE}" type="datetime1">
              <a:rPr lang="de-DE" smtClean="0"/>
              <a:t>09.09.2025</a:t>
            </a:fld>
            <a:endParaRPr lang="de-DE" dirty="0"/>
          </a:p>
        </p:txBody>
      </p:sp>
      <p:sp>
        <p:nvSpPr>
          <p:cNvPr id="6" name="Footer Placeholder 5"/>
          <p:cNvSpPr>
            <a:spLocks noGrp="1"/>
          </p:cNvSpPr>
          <p:nvPr>
            <p:ph type="ftr" sz="quarter" idx="11"/>
          </p:nvPr>
        </p:nvSpPr>
        <p:spPr/>
        <p:txBody>
          <a:bodyPr/>
          <a:lstStyle/>
          <a:p>
            <a:r>
              <a:rPr lang="de-DE" dirty="0"/>
              <a:t>Bürgerinitiative Pro Natur Kraichgau</a:t>
            </a:r>
          </a:p>
        </p:txBody>
      </p:sp>
      <p:sp>
        <p:nvSpPr>
          <p:cNvPr id="7" name="Slide Number Placeholder 6"/>
          <p:cNvSpPr>
            <a:spLocks noGrp="1"/>
          </p:cNvSpPr>
          <p:nvPr>
            <p:ph type="sldNum" sz="quarter" idx="12"/>
          </p:nvPr>
        </p:nvSpPr>
        <p:spPr/>
        <p:txBody>
          <a:bodyPr/>
          <a:lstStyle/>
          <a:p>
            <a:fld id="{33A72CC2-9615-4FD1-AD0C-C64EECB3A9AC}" type="slidenum">
              <a:rPr lang="de-DE" smtClean="0"/>
              <a:t>‹Nr.›</a:t>
            </a:fld>
            <a:endParaRPr lang="de-DE" dirty="0"/>
          </a:p>
        </p:txBody>
      </p:sp>
    </p:spTree>
    <p:extLst>
      <p:ext uri="{BB962C8B-B14F-4D97-AF65-F5344CB8AC3E}">
        <p14:creationId xmlns:p14="http://schemas.microsoft.com/office/powerpoint/2010/main" val="1843994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0219F6-04B6-4830-9682-AB17214BB78E}" type="datetime1">
              <a:rPr lang="de-DE" smtClean="0"/>
              <a:t>09.09.2025</a:t>
            </a:fld>
            <a:endParaRPr lang="de-DE"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dirty="0"/>
              <a:t>Bürgerinitiative Pro Natur Kraichgau</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3A72CC2-9615-4FD1-AD0C-C64EECB3A9AC}" type="slidenum">
              <a:rPr lang="de-DE" smtClean="0"/>
              <a:t>‹Nr.›</a:t>
            </a:fld>
            <a:endParaRPr lang="de-DE"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0960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schule-studium.de/Sozialkunde/Klimawandel/Windkraft"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kp.at/autoren/peter-f-mayer/"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schule-studium.de/Sozialkunde/Klimawandel/Windkraft-Pro-und-Contra-Argumente" TargetMode="Externa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schule-studium.de/Sozialkunde/Klimawandel/Windkraft"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chule-studium.de/Sozialkunde/Klimawandel/Windkraft"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chule-studium.de/Sozialkunde/Klimawandel/Windkraft-Pro-und-Contra-Argumente"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chule-studium.de/Sozialkunde/Klimawandel/Windkraft"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hyperlink" Target="http://www.schule-studium.de/Sozialkunde/Klimawandel/Windkraft-Pro-und-Contra-Argument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chule-studium.de/Sozialkunde/Klimawandel/Windkraft-Pro-und-Contra-Argumente"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schule-studium.de/Sozialkunde/Klimawandel/Windkraft-Pro-und-Contra-Argumente"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ro-natur-kraichgau.de/wp-content/uploads/2024/06/cropped-Logo.png">
            <a:extLst>
              <a:ext uri="{FF2B5EF4-FFF2-40B4-BE49-F238E27FC236}">
                <a16:creationId xmlns:a16="http://schemas.microsoft.com/office/drawing/2014/main" xmlns="" id="{BD98CF3A-9C75-4F19-8BEF-146060B0824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9666516" y="155268"/>
            <a:ext cx="2379306" cy="237930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xmlns="" id="{01BD565A-79C3-423A-9EC1-6542C0561BAF}"/>
              </a:ext>
            </a:extLst>
          </p:cNvPr>
          <p:cNvSpPr>
            <a:spLocks noGrp="1"/>
          </p:cNvSpPr>
          <p:nvPr>
            <p:ph type="ctrTitle"/>
          </p:nvPr>
        </p:nvSpPr>
        <p:spPr>
          <a:xfrm>
            <a:off x="542925" y="745724"/>
            <a:ext cx="10706100" cy="3684762"/>
          </a:xfrm>
        </p:spPr>
        <p:txBody>
          <a:bodyPr>
            <a:normAutofit/>
          </a:bodyPr>
          <a:lstStyle/>
          <a:p>
            <a:pPr>
              <a:lnSpc>
                <a:spcPct val="100000"/>
              </a:lnSpc>
              <a:spcBef>
                <a:spcPts val="1200"/>
              </a:spcBef>
            </a:pPr>
            <a:r>
              <a:rPr lang="de-DE" sz="3600" b="1" u="sng" dirty="0"/>
              <a:t>Der Windpark „Energieallee Sinsheim“</a:t>
            </a:r>
            <a:r>
              <a:rPr lang="de-DE" sz="3600" dirty="0"/>
              <a:t/>
            </a:r>
            <a:br>
              <a:rPr lang="de-DE" sz="3600" dirty="0"/>
            </a:br>
            <a:r>
              <a:rPr lang="de-DE" sz="3600" b="1" dirty="0"/>
              <a:t> </a:t>
            </a:r>
            <a:r>
              <a:rPr lang="de-DE" sz="3600" dirty="0"/>
              <a:t/>
            </a:r>
            <a:br>
              <a:rPr lang="de-DE" sz="3600" dirty="0"/>
            </a:br>
            <a:r>
              <a:rPr lang="de-DE" sz="3600" b="1" dirty="0"/>
              <a:t>Die </a:t>
            </a:r>
            <a:r>
              <a:rPr lang="de-DE" sz="3600" b="1" dirty="0" err="1"/>
              <a:t>Eschelbacher</a:t>
            </a:r>
            <a:r>
              <a:rPr lang="de-DE" sz="3600" b="1" dirty="0"/>
              <a:t> Bürgerinitiative </a:t>
            </a:r>
            <a:br>
              <a:rPr lang="de-DE" sz="3600" b="1" dirty="0"/>
            </a:br>
            <a:r>
              <a:rPr lang="de-DE" sz="3600" b="1" dirty="0"/>
              <a:t>„Pro Natur Kraichgau“ meint:</a:t>
            </a:r>
            <a:r>
              <a:rPr lang="de-DE" sz="3600" dirty="0"/>
              <a:t/>
            </a:r>
            <a:br>
              <a:rPr lang="de-DE" sz="3600" dirty="0"/>
            </a:br>
            <a:r>
              <a:rPr lang="de-DE" sz="3600" b="1" dirty="0"/>
              <a:t>Profiteure sind </a:t>
            </a:r>
            <a:r>
              <a:rPr lang="de-DE" sz="3600" b="1" dirty="0" smtClean="0"/>
              <a:t>der </a:t>
            </a:r>
            <a:r>
              <a:rPr lang="de-DE" sz="3600" b="1" dirty="0"/>
              <a:t>Betreiber, die </a:t>
            </a:r>
            <a:r>
              <a:rPr lang="de-DE" sz="3600" b="1" dirty="0" smtClean="0"/>
              <a:t>Verpächter </a:t>
            </a:r>
            <a:r>
              <a:rPr lang="de-DE" sz="3600" b="1" dirty="0"/>
              <a:t>sowie die </a:t>
            </a:r>
            <a:r>
              <a:rPr lang="de-DE" sz="3600" b="1" dirty="0" smtClean="0"/>
              <a:t>Kommune!</a:t>
            </a:r>
            <a:endParaRPr lang="de-DE" sz="3600" dirty="0"/>
          </a:p>
        </p:txBody>
      </p:sp>
      <p:sp>
        <p:nvSpPr>
          <p:cNvPr id="4" name="Datumsplatzhalter 3">
            <a:extLst>
              <a:ext uri="{FF2B5EF4-FFF2-40B4-BE49-F238E27FC236}">
                <a16:creationId xmlns:a16="http://schemas.microsoft.com/office/drawing/2014/main" xmlns="" id="{6CE273BB-6A35-479C-9A50-EA3AD23B4F88}"/>
              </a:ext>
            </a:extLst>
          </p:cNvPr>
          <p:cNvSpPr>
            <a:spLocks noGrp="1"/>
          </p:cNvSpPr>
          <p:nvPr>
            <p:ph type="dt" sz="half" idx="10"/>
          </p:nvPr>
        </p:nvSpPr>
        <p:spPr/>
        <p:txBody>
          <a:bodyPr/>
          <a:lstStyle/>
          <a:p>
            <a:fld id="{26D92E09-845F-4C88-A02D-987157B5FEE3}" type="datetime1">
              <a:rPr lang="de-DE" smtClean="0"/>
              <a:t>09.09.2025</a:t>
            </a:fld>
            <a:endParaRPr lang="de-DE" dirty="0"/>
          </a:p>
        </p:txBody>
      </p:sp>
      <p:sp>
        <p:nvSpPr>
          <p:cNvPr id="5" name="Fußzeilenplatzhalter 4">
            <a:extLst>
              <a:ext uri="{FF2B5EF4-FFF2-40B4-BE49-F238E27FC236}">
                <a16:creationId xmlns:a16="http://schemas.microsoft.com/office/drawing/2014/main" xmlns="" id="{5E9E0D52-7B96-44F3-8A35-F846F65EEDB3}"/>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70DF01A6-ADD5-46F3-965E-B878FDDD7801}"/>
              </a:ext>
            </a:extLst>
          </p:cNvPr>
          <p:cNvSpPr>
            <a:spLocks noGrp="1"/>
          </p:cNvSpPr>
          <p:nvPr>
            <p:ph type="sldNum" sz="quarter" idx="12"/>
          </p:nvPr>
        </p:nvSpPr>
        <p:spPr/>
        <p:txBody>
          <a:bodyPr/>
          <a:lstStyle/>
          <a:p>
            <a:fld id="{33A72CC2-9615-4FD1-AD0C-C64EECB3A9AC}" type="slidenum">
              <a:rPr lang="de-DE" smtClean="0"/>
              <a:t>1</a:t>
            </a:fld>
            <a:endParaRPr lang="de-DE" dirty="0"/>
          </a:p>
        </p:txBody>
      </p:sp>
      <p:sp>
        <p:nvSpPr>
          <p:cNvPr id="3" name="Textfeld 2">
            <a:extLst>
              <a:ext uri="{FF2B5EF4-FFF2-40B4-BE49-F238E27FC236}">
                <a16:creationId xmlns:a16="http://schemas.microsoft.com/office/drawing/2014/main" xmlns="" id="{B66A7530-8EC4-1ED9-389C-5D51775263D9}"/>
              </a:ext>
            </a:extLst>
          </p:cNvPr>
          <p:cNvSpPr txBox="1"/>
          <p:nvPr/>
        </p:nvSpPr>
        <p:spPr>
          <a:xfrm>
            <a:off x="631370" y="4430486"/>
            <a:ext cx="11088681" cy="1200329"/>
          </a:xfrm>
          <a:prstGeom prst="rect">
            <a:avLst/>
          </a:prstGeom>
          <a:noFill/>
        </p:spPr>
        <p:txBody>
          <a:bodyPr wrap="square" rtlCol="0">
            <a:spAutoFit/>
          </a:bodyPr>
          <a:lstStyle/>
          <a:p>
            <a:r>
              <a:rPr lang="de-DE" sz="3600" b="1" dirty="0">
                <a:latin typeface="+mj-lt"/>
              </a:rPr>
              <a:t>Für viele „</a:t>
            </a:r>
            <a:r>
              <a:rPr lang="de-DE" sz="3600" b="1" dirty="0" err="1">
                <a:latin typeface="+mj-lt"/>
              </a:rPr>
              <a:t>Eschelbacher</a:t>
            </a:r>
            <a:r>
              <a:rPr lang="de-DE" sz="3600" b="1" dirty="0">
                <a:latin typeface="+mj-lt"/>
              </a:rPr>
              <a:t>“ bedeutet dieser geplante Windpark aber </a:t>
            </a:r>
            <a:r>
              <a:rPr lang="de-DE" sz="3600" b="1" dirty="0" smtClean="0">
                <a:latin typeface="+mj-lt"/>
              </a:rPr>
              <a:t>ein hoher </a:t>
            </a:r>
            <a:r>
              <a:rPr lang="de-DE" sz="3600" b="1" dirty="0">
                <a:latin typeface="+mj-lt"/>
              </a:rPr>
              <a:t>Verlust an Lebensqualität!!</a:t>
            </a:r>
          </a:p>
        </p:txBody>
      </p:sp>
    </p:spTree>
    <p:extLst>
      <p:ext uri="{BB962C8B-B14F-4D97-AF65-F5344CB8AC3E}">
        <p14:creationId xmlns:p14="http://schemas.microsoft.com/office/powerpoint/2010/main" val="2917855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A4F77EA-43AE-4164-A4A0-330FCBB3C27B}"/>
              </a:ext>
            </a:extLst>
          </p:cNvPr>
          <p:cNvSpPr>
            <a:spLocks noGrp="1"/>
          </p:cNvSpPr>
          <p:nvPr>
            <p:ph type="title"/>
          </p:nvPr>
        </p:nvSpPr>
        <p:spPr>
          <a:xfrm>
            <a:off x="335360" y="243521"/>
            <a:ext cx="10731624" cy="1090813"/>
          </a:xfrm>
        </p:spPr>
        <p:txBody>
          <a:bodyPr>
            <a:noAutofit/>
          </a:bodyPr>
          <a:lstStyle/>
          <a:p>
            <a:r>
              <a:rPr lang="de-DE" sz="3000" b="1" dirty="0"/>
              <a:t/>
            </a:r>
            <a:br>
              <a:rPr lang="de-DE" sz="3000" b="1" dirty="0"/>
            </a:br>
            <a:r>
              <a:rPr lang="de-DE" sz="3000" b="1" u="sng" dirty="0"/>
              <a:t>3. </a:t>
            </a:r>
            <a:r>
              <a:rPr lang="de-DE" sz="3000" b="1" u="sng" dirty="0" smtClean="0"/>
              <a:t>Schattenwurf </a:t>
            </a:r>
            <a:r>
              <a:rPr lang="de-DE" sz="3000" b="1" u="sng" dirty="0"/>
              <a:t>von </a:t>
            </a:r>
            <a:r>
              <a:rPr lang="de-DE" sz="3000" b="1" u="sng" dirty="0" smtClean="0"/>
              <a:t>WKA </a:t>
            </a:r>
            <a:r>
              <a:rPr lang="de-DE" sz="3000" b="1" u="sng" dirty="0"/>
              <a:t>mit periodischen Helligkeitsschwankungen</a:t>
            </a:r>
            <a:r>
              <a:rPr lang="de-DE" sz="3000" b="1" u="sng" dirty="0">
                <a:latin typeface="+mn-lt"/>
              </a:rPr>
              <a:t/>
            </a:r>
            <a:br>
              <a:rPr lang="de-DE" sz="3000" b="1" u="sng" dirty="0">
                <a:latin typeface="+mn-lt"/>
              </a:rPr>
            </a:br>
            <a:endParaRPr lang="de-DE" sz="3000" u="sng" dirty="0">
              <a:latin typeface="+mn-lt"/>
            </a:endParaRPr>
          </a:p>
        </p:txBody>
      </p:sp>
      <p:sp>
        <p:nvSpPr>
          <p:cNvPr id="3" name="Inhaltsplatzhalter 2">
            <a:extLst>
              <a:ext uri="{FF2B5EF4-FFF2-40B4-BE49-F238E27FC236}">
                <a16:creationId xmlns:a16="http://schemas.microsoft.com/office/drawing/2014/main" xmlns="" id="{7BCB3B7B-6CE0-4286-B414-FAC6246D5E86}"/>
              </a:ext>
            </a:extLst>
          </p:cNvPr>
          <p:cNvSpPr>
            <a:spLocks noGrp="1"/>
          </p:cNvSpPr>
          <p:nvPr>
            <p:ph idx="1"/>
          </p:nvPr>
        </p:nvSpPr>
        <p:spPr>
          <a:xfrm>
            <a:off x="479376" y="1052736"/>
            <a:ext cx="10945215" cy="5528916"/>
          </a:xfrm>
        </p:spPr>
        <p:txBody>
          <a:bodyPr>
            <a:normAutofit/>
          </a:bodyPr>
          <a:lstStyle/>
          <a:p>
            <a:pPr marL="0" indent="0">
              <a:spcAft>
                <a:spcPts val="0"/>
              </a:spcAft>
              <a:buNone/>
            </a:pPr>
            <a:r>
              <a:rPr lang="de-DE" b="1" dirty="0">
                <a:solidFill>
                  <a:schemeClr val="tx1"/>
                </a:solidFill>
              </a:rPr>
              <a:t>In Eschelbach die höchsten WKA in Deutschland </a:t>
            </a:r>
            <a:r>
              <a:rPr lang="de-DE" b="1" dirty="0" smtClean="0">
                <a:solidFill>
                  <a:schemeClr val="tx1"/>
                </a:solidFill>
              </a:rPr>
              <a:t>  →  s</a:t>
            </a:r>
            <a:r>
              <a:rPr lang="de-DE" sz="2000" b="1" dirty="0" smtClean="0">
                <a:solidFill>
                  <a:schemeClr val="tx1"/>
                </a:solidFill>
              </a:rPr>
              <a:t>ehr </a:t>
            </a:r>
            <a:r>
              <a:rPr lang="de-DE" sz="2000" b="1" dirty="0">
                <a:solidFill>
                  <a:schemeClr val="tx1"/>
                </a:solidFill>
              </a:rPr>
              <a:t>lange, rotierende </a:t>
            </a:r>
            <a:r>
              <a:rPr lang="de-DE" sz="2000" b="1" dirty="0" smtClean="0">
                <a:solidFill>
                  <a:schemeClr val="tx1"/>
                </a:solidFill>
              </a:rPr>
              <a:t>Schatten</a:t>
            </a:r>
            <a:endParaRPr lang="de-DE" b="1" dirty="0">
              <a:solidFill>
                <a:schemeClr val="tx1"/>
              </a:solidFill>
            </a:endParaRPr>
          </a:p>
          <a:p>
            <a:pPr marL="0" indent="0">
              <a:spcBef>
                <a:spcPts val="600"/>
              </a:spcBef>
              <a:buNone/>
            </a:pPr>
            <a:r>
              <a:rPr lang="de-DE" b="1" dirty="0">
                <a:solidFill>
                  <a:schemeClr val="tx1"/>
                </a:solidFill>
              </a:rPr>
              <a:t>→ </a:t>
            </a:r>
            <a:r>
              <a:rPr lang="de-DE" b="1" dirty="0" smtClean="0">
                <a:solidFill>
                  <a:schemeClr val="tx1"/>
                </a:solidFill>
              </a:rPr>
              <a:t>ständiger Hell-Dunkel-Wechsel </a:t>
            </a:r>
            <a:r>
              <a:rPr lang="de-DE" b="1" dirty="0">
                <a:solidFill>
                  <a:schemeClr val="tx1"/>
                </a:solidFill>
              </a:rPr>
              <a:t>(Stroboskopeffekt) </a:t>
            </a:r>
            <a:r>
              <a:rPr lang="de-DE" b="1" dirty="0" smtClean="0">
                <a:solidFill>
                  <a:schemeClr val="tx1"/>
                </a:solidFill>
              </a:rPr>
              <a:t> →  Menschen</a:t>
            </a:r>
            <a:r>
              <a:rPr lang="de-DE" dirty="0" smtClean="0">
                <a:solidFill>
                  <a:schemeClr val="tx1"/>
                </a:solidFill>
              </a:rPr>
              <a:t> </a:t>
            </a:r>
            <a:r>
              <a:rPr lang="de-DE" b="1" dirty="0">
                <a:solidFill>
                  <a:schemeClr val="tx1"/>
                </a:solidFill>
              </a:rPr>
              <a:t>werden</a:t>
            </a:r>
            <a:r>
              <a:rPr lang="de-DE" dirty="0">
                <a:solidFill>
                  <a:schemeClr val="tx1"/>
                </a:solidFill>
              </a:rPr>
              <a:t> </a:t>
            </a:r>
            <a:r>
              <a:rPr lang="de-DE" b="1" dirty="0" smtClean="0">
                <a:solidFill>
                  <a:schemeClr val="tx1"/>
                </a:solidFill>
              </a:rPr>
              <a:t>extrem</a:t>
            </a:r>
            <a:r>
              <a:rPr lang="de-DE" dirty="0" smtClean="0">
                <a:solidFill>
                  <a:schemeClr val="tx1"/>
                </a:solidFill>
              </a:rPr>
              <a:t> </a:t>
            </a:r>
            <a:r>
              <a:rPr lang="de-DE" b="1" dirty="0" smtClean="0">
                <a:solidFill>
                  <a:schemeClr val="tx1"/>
                </a:solidFill>
              </a:rPr>
              <a:t>psychisch belastet </a:t>
            </a:r>
            <a:endParaRPr lang="de-DE" sz="2000" b="1" dirty="0">
              <a:solidFill>
                <a:schemeClr val="tx1"/>
              </a:solidFill>
            </a:endParaRPr>
          </a:p>
          <a:p>
            <a:pPr marL="177800" indent="0">
              <a:spcBef>
                <a:spcPts val="0"/>
              </a:spcBef>
              <a:buNone/>
            </a:pPr>
            <a:endParaRPr lang="de-DE" sz="2000" b="1" u="sng" dirty="0">
              <a:solidFill>
                <a:srgbClr val="FF0000"/>
              </a:solidFill>
            </a:endParaRPr>
          </a:p>
          <a:p>
            <a:pPr marL="177800" indent="0">
              <a:spcBef>
                <a:spcPts val="0"/>
              </a:spcBef>
              <a:buNone/>
            </a:pPr>
            <a:r>
              <a:rPr lang="de-DE" sz="2000" b="1" dirty="0" smtClean="0">
                <a:solidFill>
                  <a:srgbClr val="FF0000"/>
                </a:solidFill>
              </a:rPr>
              <a:t>          </a:t>
            </a:r>
            <a:r>
              <a:rPr lang="de-DE" sz="2000" b="1" u="sng" dirty="0" smtClean="0">
                <a:solidFill>
                  <a:srgbClr val="FF0000"/>
                </a:solidFill>
              </a:rPr>
              <a:t>Viele </a:t>
            </a:r>
            <a:r>
              <a:rPr lang="de-DE" sz="2000" b="1" u="sng" dirty="0">
                <a:solidFill>
                  <a:srgbClr val="FF0000"/>
                </a:solidFill>
              </a:rPr>
              <a:t>Eschelbacher Bürger </a:t>
            </a:r>
          </a:p>
          <a:p>
            <a:pPr marL="177800" indent="0">
              <a:spcBef>
                <a:spcPts val="0"/>
              </a:spcBef>
              <a:buNone/>
            </a:pPr>
            <a:r>
              <a:rPr lang="de-DE" sz="2000" b="1" dirty="0">
                <a:solidFill>
                  <a:srgbClr val="FF0000"/>
                </a:solidFill>
              </a:rPr>
              <a:t>          </a:t>
            </a:r>
            <a:r>
              <a:rPr lang="de-DE" sz="2000" b="1" u="sng" dirty="0">
                <a:solidFill>
                  <a:srgbClr val="FF0000"/>
                </a:solidFill>
              </a:rPr>
              <a:t>sind betroffen !</a:t>
            </a:r>
          </a:p>
          <a:p>
            <a:pPr marL="0" indent="0">
              <a:spcBef>
                <a:spcPts val="1800"/>
              </a:spcBef>
              <a:spcAft>
                <a:spcPts val="0"/>
              </a:spcAft>
              <a:buNone/>
            </a:pPr>
            <a:r>
              <a:rPr lang="de-DE" b="1" dirty="0">
                <a:solidFill>
                  <a:srgbClr val="FF0000"/>
                </a:solidFill>
              </a:rPr>
              <a:t>Wirkt auch auf die Tierwelt in hohem Maße</a:t>
            </a:r>
          </a:p>
          <a:p>
            <a:pPr marL="0" indent="0">
              <a:lnSpc>
                <a:spcPct val="100000"/>
              </a:lnSpc>
              <a:spcBef>
                <a:spcPts val="0"/>
              </a:spcBef>
              <a:buNone/>
            </a:pPr>
            <a:r>
              <a:rPr lang="de-DE" b="1" dirty="0">
                <a:solidFill>
                  <a:srgbClr val="FF0000"/>
                </a:solidFill>
              </a:rPr>
              <a:t>v</a:t>
            </a:r>
            <a:r>
              <a:rPr lang="de-DE" b="1" dirty="0" smtClean="0">
                <a:solidFill>
                  <a:srgbClr val="FF0000"/>
                </a:solidFill>
              </a:rPr>
              <a:t>erängstigend.</a:t>
            </a:r>
            <a:endParaRPr lang="de-DE" b="1" dirty="0">
              <a:solidFill>
                <a:srgbClr val="FF0000"/>
              </a:solidFill>
            </a:endParaRPr>
          </a:p>
          <a:p>
            <a:pPr marL="177800" indent="0">
              <a:spcBef>
                <a:spcPts val="0"/>
              </a:spcBef>
              <a:buNone/>
            </a:pPr>
            <a:endParaRPr lang="de-DE" b="1" u="sng" dirty="0">
              <a:solidFill>
                <a:srgbClr val="FF0000"/>
              </a:solidFill>
            </a:endParaRPr>
          </a:p>
          <a:p>
            <a:pPr marL="0" indent="0">
              <a:buNone/>
            </a:pPr>
            <a:r>
              <a:rPr lang="de-DE" sz="1200" u="sng" dirty="0" smtClean="0"/>
              <a:t>Quellen:</a:t>
            </a:r>
            <a:endParaRPr lang="de-DE" sz="1200" u="sng" dirty="0"/>
          </a:p>
          <a:p>
            <a:pPr marL="88900" indent="-88900">
              <a:spcBef>
                <a:spcPts val="0"/>
              </a:spcBef>
              <a:buFontTx/>
              <a:buChar char="-"/>
            </a:pPr>
            <a:r>
              <a:rPr lang="de-DE" sz="1200" dirty="0"/>
              <a:t>Vortrag Badenova in Eschelbach, April 2024</a:t>
            </a:r>
          </a:p>
          <a:p>
            <a:pPr marL="88900" indent="-88900">
              <a:spcBef>
                <a:spcPts val="0"/>
              </a:spcBef>
              <a:buFontTx/>
              <a:buChar char="-"/>
            </a:pPr>
            <a:r>
              <a:rPr lang="de-DE" sz="1200" u="sng" dirty="0">
                <a:hlinkClick r:id="rId2"/>
              </a:rPr>
              <a:t>www.schule-studium.de/Sozialkunde/Klimawandel/Windkraft</a:t>
            </a:r>
            <a:r>
              <a:rPr lang="de-DE" sz="1200" dirty="0"/>
              <a:t>-</a:t>
            </a:r>
          </a:p>
          <a:p>
            <a:pPr marL="88900" indent="-88900">
              <a:spcBef>
                <a:spcPts val="0"/>
              </a:spcBef>
              <a:buNone/>
            </a:pPr>
            <a:r>
              <a:rPr lang="de-DE" sz="1200" dirty="0"/>
              <a:t>     Pro-und-Contra-Argumente</a:t>
            </a:r>
          </a:p>
          <a:p>
            <a:pPr marL="0" indent="0">
              <a:spcBef>
                <a:spcPts val="0"/>
              </a:spcBef>
              <a:buNone/>
            </a:pPr>
            <a:endParaRPr lang="de-DE" sz="1200" dirty="0"/>
          </a:p>
          <a:p>
            <a:pPr marL="0" indent="0">
              <a:buNone/>
            </a:pPr>
            <a:endParaRPr lang="de-DE" sz="1200" dirty="0"/>
          </a:p>
          <a:p>
            <a:pPr marL="0" indent="0">
              <a:buNone/>
            </a:pPr>
            <a:endParaRPr lang="de-DE" dirty="0"/>
          </a:p>
        </p:txBody>
      </p:sp>
      <p:sp>
        <p:nvSpPr>
          <p:cNvPr id="4" name="Datumsplatzhalter 3">
            <a:extLst>
              <a:ext uri="{FF2B5EF4-FFF2-40B4-BE49-F238E27FC236}">
                <a16:creationId xmlns:a16="http://schemas.microsoft.com/office/drawing/2014/main" xmlns="" id="{0CBCF836-6D0F-44FB-94B9-0E312F9C98A2}"/>
              </a:ext>
            </a:extLst>
          </p:cNvPr>
          <p:cNvSpPr>
            <a:spLocks noGrp="1"/>
          </p:cNvSpPr>
          <p:nvPr>
            <p:ph type="dt" sz="half" idx="10"/>
          </p:nvPr>
        </p:nvSpPr>
        <p:spPr>
          <a:xfrm>
            <a:off x="1127448" y="6444048"/>
            <a:ext cx="2472271" cy="365125"/>
          </a:xfrm>
        </p:spPr>
        <p:txBody>
          <a:bodyPr/>
          <a:lstStyle/>
          <a:p>
            <a:fld id="{4086C276-C77B-49F9-AE7E-0972C1A2741D}" type="datetime1">
              <a:rPr lang="de-DE" smtClean="0"/>
              <a:t>09.09.2025</a:t>
            </a:fld>
            <a:endParaRPr lang="de-DE" dirty="0"/>
          </a:p>
        </p:txBody>
      </p:sp>
      <p:sp>
        <p:nvSpPr>
          <p:cNvPr id="6" name="Fußzeilenplatzhalter 5">
            <a:extLst>
              <a:ext uri="{FF2B5EF4-FFF2-40B4-BE49-F238E27FC236}">
                <a16:creationId xmlns:a16="http://schemas.microsoft.com/office/drawing/2014/main" xmlns="" id="{E8CFC63B-FABC-4D4A-BCCF-3EA34ED58193}"/>
              </a:ext>
            </a:extLst>
          </p:cNvPr>
          <p:cNvSpPr>
            <a:spLocks noGrp="1"/>
          </p:cNvSpPr>
          <p:nvPr>
            <p:ph type="ftr" sz="quarter" idx="11"/>
          </p:nvPr>
        </p:nvSpPr>
        <p:spPr/>
        <p:txBody>
          <a:bodyPr/>
          <a:lstStyle/>
          <a:p>
            <a:r>
              <a:rPr lang="de-DE" dirty="0"/>
              <a:t>Bürgerinitiative Pro Natur Kraichgau</a:t>
            </a:r>
          </a:p>
        </p:txBody>
      </p:sp>
      <p:sp>
        <p:nvSpPr>
          <p:cNvPr id="7" name="Foliennummernplatzhalter 6">
            <a:extLst>
              <a:ext uri="{FF2B5EF4-FFF2-40B4-BE49-F238E27FC236}">
                <a16:creationId xmlns:a16="http://schemas.microsoft.com/office/drawing/2014/main" xmlns="" id="{DCADC749-7C29-4A26-A730-6556CA8D5009}"/>
              </a:ext>
            </a:extLst>
          </p:cNvPr>
          <p:cNvSpPr>
            <a:spLocks noGrp="1"/>
          </p:cNvSpPr>
          <p:nvPr>
            <p:ph type="sldNum" sz="quarter" idx="12"/>
          </p:nvPr>
        </p:nvSpPr>
        <p:spPr/>
        <p:txBody>
          <a:bodyPr/>
          <a:lstStyle/>
          <a:p>
            <a:fld id="{33A72CC2-9615-4FD1-AD0C-C64EECB3A9AC}" type="slidenum">
              <a:rPr lang="de-DE" smtClean="0"/>
              <a:t>10</a:t>
            </a:fld>
            <a:endParaRPr lang="de-DE" dirty="0"/>
          </a:p>
        </p:txBody>
      </p:sp>
      <p:pic>
        <p:nvPicPr>
          <p:cNvPr id="5" name="Grafik 4">
            <a:extLst>
              <a:ext uri="{FF2B5EF4-FFF2-40B4-BE49-F238E27FC236}">
                <a16:creationId xmlns:a16="http://schemas.microsoft.com/office/drawing/2014/main" xmlns="" id="{59327C2A-954E-4061-B873-85F3F8F1F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928" y="2060848"/>
            <a:ext cx="6081073" cy="3941687"/>
          </a:xfrm>
          <a:prstGeom prst="rect">
            <a:avLst/>
          </a:prstGeom>
        </p:spPr>
      </p:pic>
      <p:pic>
        <p:nvPicPr>
          <p:cNvPr id="9" name="Picture 2" descr="https://pro-natur-kraichgau.de/wp-content/uploads/2024/06/cropped-Logo.png">
            <a:extLst>
              <a:ext uri="{FF2B5EF4-FFF2-40B4-BE49-F238E27FC236}">
                <a16:creationId xmlns:a16="http://schemas.microsoft.com/office/drawing/2014/main" xmlns="" id="{EA2A2A09-68B9-4768-A759-6B5D026240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1072729" y="332656"/>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1182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xmlns="" id="{4C5D0A55-A240-46DA-A470-ED1462A2D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554" y="5258024"/>
            <a:ext cx="1511808" cy="185928"/>
          </a:xfrm>
          <a:prstGeom prst="rect">
            <a:avLst/>
          </a:prstGeom>
        </p:spPr>
      </p:pic>
      <p:sp>
        <p:nvSpPr>
          <p:cNvPr id="4" name="Datumsplatzhalter 3">
            <a:extLst>
              <a:ext uri="{FF2B5EF4-FFF2-40B4-BE49-F238E27FC236}">
                <a16:creationId xmlns:a16="http://schemas.microsoft.com/office/drawing/2014/main" xmlns="" id="{F039F179-EF51-4859-9B8A-BAAB0AC9DF16}"/>
              </a:ext>
            </a:extLst>
          </p:cNvPr>
          <p:cNvSpPr>
            <a:spLocks noGrp="1"/>
          </p:cNvSpPr>
          <p:nvPr>
            <p:ph type="dt" sz="half" idx="10"/>
          </p:nvPr>
        </p:nvSpPr>
        <p:spPr/>
        <p:txBody>
          <a:bodyPr/>
          <a:lstStyle/>
          <a:p>
            <a:fld id="{3F01CBC6-B111-423E-B5E0-6AC85F312126}" type="datetime1">
              <a:rPr lang="de-DE" smtClean="0"/>
              <a:t>09.09.2025</a:t>
            </a:fld>
            <a:endParaRPr lang="de-DE" dirty="0"/>
          </a:p>
        </p:txBody>
      </p:sp>
      <p:sp>
        <p:nvSpPr>
          <p:cNvPr id="5" name="Fußzeilenplatzhalter 4">
            <a:extLst>
              <a:ext uri="{FF2B5EF4-FFF2-40B4-BE49-F238E27FC236}">
                <a16:creationId xmlns:a16="http://schemas.microsoft.com/office/drawing/2014/main" xmlns="" id="{580A940B-DA3C-49E9-B6DD-63A08B28BF6C}"/>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95CF0A87-C4DD-4342-BCB2-F1594128E231}"/>
              </a:ext>
            </a:extLst>
          </p:cNvPr>
          <p:cNvSpPr>
            <a:spLocks noGrp="1"/>
          </p:cNvSpPr>
          <p:nvPr>
            <p:ph type="sldNum" sz="quarter" idx="12"/>
          </p:nvPr>
        </p:nvSpPr>
        <p:spPr/>
        <p:txBody>
          <a:bodyPr/>
          <a:lstStyle/>
          <a:p>
            <a:fld id="{33A72CC2-9615-4FD1-AD0C-C64EECB3A9AC}" type="slidenum">
              <a:rPr lang="de-DE" smtClean="0"/>
              <a:t>11</a:t>
            </a:fld>
            <a:endParaRPr lang="de-DE" dirty="0"/>
          </a:p>
        </p:txBody>
      </p:sp>
      <p:pic>
        <p:nvPicPr>
          <p:cNvPr id="10" name="Bildplatzhalter 9">
            <a:extLst>
              <a:ext uri="{FF2B5EF4-FFF2-40B4-BE49-F238E27FC236}">
                <a16:creationId xmlns:a16="http://schemas.microsoft.com/office/drawing/2014/main" xmlns="" id="{E3356345-56DB-4A96-8C18-E4ABD6813BFF}"/>
              </a:ext>
            </a:extLst>
          </p:cNvPr>
          <p:cNvPicPr>
            <a:picLocks noGrp="1" noChangeAspect="1"/>
          </p:cNvPicPr>
          <p:nvPr>
            <p:ph type="pic" idx="4294967295"/>
          </p:nvPr>
        </p:nvPicPr>
        <p:blipFill>
          <a:blip r:embed="rId3" cstate="print">
            <a:extLst>
              <a:ext uri="{28A0092B-C50C-407E-A947-70E740481C1C}">
                <a14:useLocalDpi xmlns:a14="http://schemas.microsoft.com/office/drawing/2010/main" val="0"/>
              </a:ext>
            </a:extLst>
          </a:blip>
          <a:srcRect t="14953" b="14953"/>
          <a:stretch>
            <a:fillRect/>
          </a:stretch>
        </p:blipFill>
        <p:spPr>
          <a:xfrm>
            <a:off x="115410" y="1029810"/>
            <a:ext cx="8483600" cy="4448175"/>
          </a:xfrm>
          <a:prstGeom prst="rect">
            <a:avLst/>
          </a:prstGeom>
        </p:spPr>
      </p:pic>
      <p:pic>
        <p:nvPicPr>
          <p:cNvPr id="11" name="Grafik 10">
            <a:extLst>
              <a:ext uri="{FF2B5EF4-FFF2-40B4-BE49-F238E27FC236}">
                <a16:creationId xmlns:a16="http://schemas.microsoft.com/office/drawing/2014/main" xmlns="" id="{51A936B2-7C45-48D9-8927-1B5E94368D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5077" y="1505593"/>
            <a:ext cx="2384601" cy="3752432"/>
          </a:xfrm>
          <a:prstGeom prst="rect">
            <a:avLst/>
          </a:prstGeom>
        </p:spPr>
      </p:pic>
      <p:sp>
        <p:nvSpPr>
          <p:cNvPr id="12" name="Rechteck 11">
            <a:extLst>
              <a:ext uri="{FF2B5EF4-FFF2-40B4-BE49-F238E27FC236}">
                <a16:creationId xmlns:a16="http://schemas.microsoft.com/office/drawing/2014/main" xmlns="" id="{92BF5765-CDAF-489E-91A1-DA0B664633D7}"/>
              </a:ext>
            </a:extLst>
          </p:cNvPr>
          <p:cNvSpPr/>
          <p:nvPr/>
        </p:nvSpPr>
        <p:spPr>
          <a:xfrm>
            <a:off x="9065076" y="4104431"/>
            <a:ext cx="2384601" cy="967666"/>
          </a:xfrm>
          <a:prstGeom prst="rect">
            <a:avLst/>
          </a:prstGeom>
          <a:solidFill>
            <a:srgbClr val="FFFF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Rechteck 14">
            <a:extLst>
              <a:ext uri="{FF2B5EF4-FFF2-40B4-BE49-F238E27FC236}">
                <a16:creationId xmlns:a16="http://schemas.microsoft.com/office/drawing/2014/main" xmlns="" id="{F769BA28-3201-45F3-A692-39488207EA91}"/>
              </a:ext>
            </a:extLst>
          </p:cNvPr>
          <p:cNvSpPr/>
          <p:nvPr/>
        </p:nvSpPr>
        <p:spPr>
          <a:xfrm>
            <a:off x="115410" y="169578"/>
            <a:ext cx="7483908" cy="584775"/>
          </a:xfrm>
          <a:prstGeom prst="rect">
            <a:avLst/>
          </a:prstGeom>
        </p:spPr>
        <p:txBody>
          <a:bodyPr wrap="none">
            <a:spAutoFit/>
          </a:bodyPr>
          <a:lstStyle/>
          <a:p>
            <a:r>
              <a:rPr lang="de-DE" sz="3200" b="1" u="sng" dirty="0"/>
              <a:t>Angelbachtaler Ortsverwaltung ist besorgt:</a:t>
            </a:r>
          </a:p>
        </p:txBody>
      </p:sp>
      <p:pic>
        <p:nvPicPr>
          <p:cNvPr id="13" name="Picture 2" descr="https://pro-natur-kraichgau.de/wp-content/uploads/2024/06/cropped-Logo.png">
            <a:extLst>
              <a:ext uri="{FF2B5EF4-FFF2-40B4-BE49-F238E27FC236}">
                <a16:creationId xmlns:a16="http://schemas.microsoft.com/office/drawing/2014/main" xmlns="" id="{2B7EE816-D2D7-45C2-BD55-74410BEA0F3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605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9287D7B-7E52-4644-9BA3-E0382EBA1D05}"/>
              </a:ext>
            </a:extLst>
          </p:cNvPr>
          <p:cNvSpPr>
            <a:spLocks noGrp="1"/>
          </p:cNvSpPr>
          <p:nvPr>
            <p:ph type="title"/>
          </p:nvPr>
        </p:nvSpPr>
        <p:spPr>
          <a:xfrm>
            <a:off x="1097280" y="33090"/>
            <a:ext cx="10058400" cy="1706933"/>
          </a:xfrm>
        </p:spPr>
        <p:txBody>
          <a:bodyPr>
            <a:normAutofit/>
          </a:bodyPr>
          <a:lstStyle/>
          <a:p>
            <a:r>
              <a:rPr lang="de-DE" sz="3200" b="1" u="sng" dirty="0"/>
              <a:t>Bürgerbefragung Baiereck </a:t>
            </a:r>
            <a:r>
              <a:rPr lang="de-DE" sz="3200" b="1" dirty="0"/>
              <a:t>vom 05.02.2025 über</a:t>
            </a:r>
            <a:br>
              <a:rPr lang="de-DE" sz="3200" b="1" dirty="0"/>
            </a:br>
            <a:r>
              <a:rPr lang="de-DE" sz="3200" b="1" dirty="0"/>
              <a:t>Auswirkungen der Windkraftanlagen Standort </a:t>
            </a:r>
            <a:r>
              <a:rPr lang="de-DE" sz="3200" b="1" dirty="0" err="1"/>
              <a:t>Sümpflesberg</a:t>
            </a:r>
            <a:r>
              <a:rPr lang="de-DE" sz="3200" b="1" dirty="0"/>
              <a:t> </a:t>
            </a:r>
            <a:r>
              <a:rPr lang="de-DE" b="1" dirty="0"/>
              <a:t/>
            </a:r>
            <a:br>
              <a:rPr lang="de-DE" b="1" dirty="0"/>
            </a:br>
            <a:endParaRPr lang="de-DE" sz="1600" dirty="0"/>
          </a:p>
        </p:txBody>
      </p:sp>
      <p:sp>
        <p:nvSpPr>
          <p:cNvPr id="4" name="Inhaltsplatzhalter 2"/>
          <p:cNvSpPr>
            <a:spLocks noGrp="1"/>
          </p:cNvSpPr>
          <p:nvPr>
            <p:ph idx="1"/>
          </p:nvPr>
        </p:nvSpPr>
        <p:spPr/>
        <p:txBody>
          <a:bodyPr>
            <a:noAutofit/>
          </a:bodyPr>
          <a:lstStyle/>
          <a:p>
            <a:pPr marL="630238" indent="-630238">
              <a:buNone/>
            </a:pPr>
            <a:r>
              <a:rPr lang="de-DE" sz="1900" b="1" u="sng" dirty="0"/>
              <a:t>Anlagendaten:</a:t>
            </a:r>
          </a:p>
          <a:p>
            <a:pPr marL="0" indent="0">
              <a:buNone/>
            </a:pPr>
            <a:r>
              <a:rPr lang="de-DE" sz="1900" b="1" dirty="0"/>
              <a:t>Zwei Windkraftanlagen Typ Nordex N 149; Nabenhöhe 164 m; Rotordurchmesser 149 m Gesamthöhe: </a:t>
            </a:r>
            <a:r>
              <a:rPr lang="de-DE" sz="1900" b="1" dirty="0">
                <a:highlight>
                  <a:srgbClr val="FFFF00"/>
                </a:highlight>
              </a:rPr>
              <a:t>238 m; Entfernung ca. 900 – 1.400 </a:t>
            </a:r>
            <a:r>
              <a:rPr lang="de-DE" sz="1900" b="1" dirty="0"/>
              <a:t>Meter von Baiereck entfernt 				</a:t>
            </a:r>
          </a:p>
          <a:p>
            <a:pPr marL="0" indent="0">
              <a:buNone/>
              <a:tabLst>
                <a:tab pos="534988" algn="l"/>
              </a:tabLst>
            </a:pPr>
            <a:r>
              <a:rPr lang="de-DE" sz="1900" b="1" u="sng" dirty="0"/>
              <a:t>Ziel:</a:t>
            </a:r>
            <a:r>
              <a:rPr lang="de-DE" sz="1900" dirty="0"/>
              <a:t> 	</a:t>
            </a:r>
            <a:r>
              <a:rPr lang="de-DE" sz="1900" b="1" dirty="0"/>
              <a:t>Erfassung eines objektiven Bildes über die Auswirkungen der beiden Windkraftanlagen 	</a:t>
            </a:r>
            <a:r>
              <a:rPr lang="de-DE" sz="1900" dirty="0"/>
              <a:t>auf die Baierecker Bevölkerung, um dieses anschließend der Öffentlichkeit zur Verfügung	zu stellen.</a:t>
            </a:r>
          </a:p>
          <a:p>
            <a:pPr marL="0" indent="0">
              <a:buNone/>
            </a:pPr>
            <a:r>
              <a:rPr lang="de-DE" sz="1900" b="1" dirty="0"/>
              <a:t>Dem Ortschaftsrat ist es ein besonderes Anliegen, sein Möglichstes zu tun</a:t>
            </a:r>
            <a:r>
              <a:rPr lang="de-DE" sz="1900" dirty="0"/>
              <a:t>, die betroffene Bevölkerung zu unterstützen, um gemeinsam eine verträgliche Lösung zu finden (z.B. Überprüfung der Betriebszeiten).“</a:t>
            </a:r>
          </a:p>
          <a:p>
            <a:pPr marL="0" indent="0">
              <a:buNone/>
            </a:pPr>
            <a:r>
              <a:rPr lang="de-DE" sz="1400" u="sng" dirty="0"/>
              <a:t>Quelle:</a:t>
            </a:r>
            <a:r>
              <a:rPr lang="de-DE" sz="1400" dirty="0"/>
              <a:t> Ortschaftsrat Nassachtal / Diegelsberg</a:t>
            </a:r>
            <a:endParaRPr lang="de-DE" sz="1400" b="1" dirty="0"/>
          </a:p>
        </p:txBody>
      </p:sp>
      <p:sp>
        <p:nvSpPr>
          <p:cNvPr id="3" name="Datumsplatzhalter 2">
            <a:extLst>
              <a:ext uri="{FF2B5EF4-FFF2-40B4-BE49-F238E27FC236}">
                <a16:creationId xmlns:a16="http://schemas.microsoft.com/office/drawing/2014/main" xmlns="" id="{6A72252A-0BC5-467A-8610-F08A9FCA23E2}"/>
              </a:ext>
            </a:extLst>
          </p:cNvPr>
          <p:cNvSpPr>
            <a:spLocks noGrp="1"/>
          </p:cNvSpPr>
          <p:nvPr>
            <p:ph type="dt" sz="half" idx="10"/>
          </p:nvPr>
        </p:nvSpPr>
        <p:spPr/>
        <p:txBody>
          <a:bodyPr/>
          <a:lstStyle/>
          <a:p>
            <a:fld id="{FBF30722-B5D7-473C-A87C-D88292552A09}" type="datetime1">
              <a:rPr lang="de-DE" smtClean="0"/>
              <a:t>09.09.2025</a:t>
            </a:fld>
            <a:endParaRPr lang="de-DE" dirty="0"/>
          </a:p>
        </p:txBody>
      </p:sp>
      <p:sp>
        <p:nvSpPr>
          <p:cNvPr id="5" name="Fußzeilenplatzhalter 4">
            <a:extLst>
              <a:ext uri="{FF2B5EF4-FFF2-40B4-BE49-F238E27FC236}">
                <a16:creationId xmlns:a16="http://schemas.microsoft.com/office/drawing/2014/main" xmlns="" id="{8AE83CF5-B6D3-4436-A49E-4FF88CE664BF}"/>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495550CF-C6FA-41ED-9829-F1756F4B539D}"/>
              </a:ext>
            </a:extLst>
          </p:cNvPr>
          <p:cNvSpPr>
            <a:spLocks noGrp="1"/>
          </p:cNvSpPr>
          <p:nvPr>
            <p:ph type="sldNum" sz="quarter" idx="12"/>
          </p:nvPr>
        </p:nvSpPr>
        <p:spPr/>
        <p:txBody>
          <a:bodyPr/>
          <a:lstStyle/>
          <a:p>
            <a:fld id="{33A72CC2-9615-4FD1-AD0C-C64EECB3A9AC}" type="slidenum">
              <a:rPr lang="de-DE" smtClean="0"/>
              <a:t>12</a:t>
            </a:fld>
            <a:endParaRPr lang="de-DE" dirty="0"/>
          </a:p>
        </p:txBody>
      </p:sp>
      <p:pic>
        <p:nvPicPr>
          <p:cNvPr id="9" name="Picture 2" descr="https://pro-natur-kraichgau.de/wp-content/uploads/2024/06/cropped-Logo.png">
            <a:extLst>
              <a:ext uri="{FF2B5EF4-FFF2-40B4-BE49-F238E27FC236}">
                <a16:creationId xmlns:a16="http://schemas.microsoft.com/office/drawing/2014/main" xmlns="" id="{8F922D33-2682-4FE9-8614-CCCFDFB456C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638448" y="532634"/>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5476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xmlns="" id="{CD2D7F5B-047D-47B1-A2BD-725DE846A201}"/>
              </a:ext>
            </a:extLst>
          </p:cNvPr>
          <p:cNvSpPr>
            <a:spLocks noGrp="1"/>
          </p:cNvSpPr>
          <p:nvPr>
            <p:ph type="dt" sz="half" idx="10"/>
          </p:nvPr>
        </p:nvSpPr>
        <p:spPr/>
        <p:txBody>
          <a:bodyPr/>
          <a:lstStyle/>
          <a:p>
            <a:fld id="{B3C6ED12-1EA5-4E18-B711-7D2589B9A5C1}" type="datetime1">
              <a:rPr lang="de-DE" smtClean="0"/>
              <a:t>09.09.2025</a:t>
            </a:fld>
            <a:endParaRPr lang="de-DE" dirty="0"/>
          </a:p>
        </p:txBody>
      </p:sp>
      <p:sp>
        <p:nvSpPr>
          <p:cNvPr id="5" name="Fußzeilenplatzhalter 4">
            <a:extLst>
              <a:ext uri="{FF2B5EF4-FFF2-40B4-BE49-F238E27FC236}">
                <a16:creationId xmlns:a16="http://schemas.microsoft.com/office/drawing/2014/main" xmlns="" id="{9EBC803D-BAB8-4FE3-9D86-F91577114BEB}"/>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BA9F5DEE-B8FD-402C-A119-6661D9BE4A94}"/>
              </a:ext>
            </a:extLst>
          </p:cNvPr>
          <p:cNvSpPr>
            <a:spLocks noGrp="1"/>
          </p:cNvSpPr>
          <p:nvPr>
            <p:ph type="sldNum" sz="quarter" idx="12"/>
          </p:nvPr>
        </p:nvSpPr>
        <p:spPr/>
        <p:txBody>
          <a:bodyPr/>
          <a:lstStyle/>
          <a:p>
            <a:fld id="{33A72CC2-9615-4FD1-AD0C-C64EECB3A9AC}" type="slidenum">
              <a:rPr lang="de-DE" smtClean="0"/>
              <a:t>13</a:t>
            </a:fld>
            <a:endParaRPr lang="de-DE" dirty="0"/>
          </a:p>
        </p:txBody>
      </p:sp>
      <p:sp>
        <p:nvSpPr>
          <p:cNvPr id="2" name="Titel 1">
            <a:extLst>
              <a:ext uri="{FF2B5EF4-FFF2-40B4-BE49-F238E27FC236}">
                <a16:creationId xmlns:a16="http://schemas.microsoft.com/office/drawing/2014/main" xmlns="" id="{0D3B5DB5-D5A3-4001-A4A0-8553B21BF671}"/>
              </a:ext>
            </a:extLst>
          </p:cNvPr>
          <p:cNvSpPr>
            <a:spLocks noGrp="1"/>
          </p:cNvSpPr>
          <p:nvPr>
            <p:ph type="title" idx="4294967295"/>
          </p:nvPr>
        </p:nvSpPr>
        <p:spPr>
          <a:xfrm>
            <a:off x="1225424" y="168103"/>
            <a:ext cx="9593263" cy="506413"/>
          </a:xfrm>
        </p:spPr>
        <p:txBody>
          <a:bodyPr>
            <a:normAutofit fontScale="90000"/>
          </a:bodyPr>
          <a:lstStyle/>
          <a:p>
            <a:r>
              <a:rPr lang="de-DE" b="1" u="sng" dirty="0"/>
              <a:t/>
            </a:r>
            <a:br>
              <a:rPr lang="de-DE" b="1" u="sng" dirty="0"/>
            </a:br>
            <a:r>
              <a:rPr lang="de-DE" sz="3600" b="1" dirty="0"/>
              <a:t>Ergebnis der Bürgerbefragung</a:t>
            </a:r>
            <a:endParaRPr lang="de-DE" sz="3600" dirty="0"/>
          </a:p>
        </p:txBody>
      </p:sp>
      <p:grpSp>
        <p:nvGrpSpPr>
          <p:cNvPr id="9" name="Gruppieren 8">
            <a:extLst>
              <a:ext uri="{FF2B5EF4-FFF2-40B4-BE49-F238E27FC236}">
                <a16:creationId xmlns:a16="http://schemas.microsoft.com/office/drawing/2014/main" xmlns="" id="{5C3FA271-13EC-40B4-A0F5-1EF069CF91AF}"/>
              </a:ext>
            </a:extLst>
          </p:cNvPr>
          <p:cNvGrpSpPr/>
          <p:nvPr/>
        </p:nvGrpSpPr>
        <p:grpSpPr>
          <a:xfrm>
            <a:off x="238457" y="923278"/>
            <a:ext cx="11521210" cy="5243548"/>
            <a:chOff x="123046" y="1197278"/>
            <a:chExt cx="11521210" cy="4525662"/>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grpSpPr>
        <p:sp>
          <p:nvSpPr>
            <p:cNvPr id="10" name="Freihandform: Form 9">
              <a:extLst>
                <a:ext uri="{FF2B5EF4-FFF2-40B4-BE49-F238E27FC236}">
                  <a16:creationId xmlns:a16="http://schemas.microsoft.com/office/drawing/2014/main" xmlns="" id="{B4935C85-54CB-4FE2-AF5C-3CE020C608F5}"/>
                </a:ext>
              </a:extLst>
            </p:cNvPr>
            <p:cNvSpPr/>
            <p:nvPr/>
          </p:nvSpPr>
          <p:spPr>
            <a:xfrm>
              <a:off x="142153" y="1201307"/>
              <a:ext cx="5568090" cy="802382"/>
            </a:xfrm>
            <a:custGeom>
              <a:avLst/>
              <a:gdLst>
                <a:gd name="connsiteX0" fmla="*/ 0 w 5140544"/>
                <a:gd name="connsiteY0" fmla="*/ 133733 h 802382"/>
                <a:gd name="connsiteX1" fmla="*/ 133733 w 5140544"/>
                <a:gd name="connsiteY1" fmla="*/ 0 h 802382"/>
                <a:gd name="connsiteX2" fmla="*/ 5006811 w 5140544"/>
                <a:gd name="connsiteY2" fmla="*/ 0 h 802382"/>
                <a:gd name="connsiteX3" fmla="*/ 5140544 w 5140544"/>
                <a:gd name="connsiteY3" fmla="*/ 133733 h 802382"/>
                <a:gd name="connsiteX4" fmla="*/ 5140544 w 5140544"/>
                <a:gd name="connsiteY4" fmla="*/ 668649 h 802382"/>
                <a:gd name="connsiteX5" fmla="*/ 5006811 w 5140544"/>
                <a:gd name="connsiteY5" fmla="*/ 802382 h 802382"/>
                <a:gd name="connsiteX6" fmla="*/ 133733 w 5140544"/>
                <a:gd name="connsiteY6" fmla="*/ 802382 h 802382"/>
                <a:gd name="connsiteX7" fmla="*/ 0 w 5140544"/>
                <a:gd name="connsiteY7" fmla="*/ 668649 h 802382"/>
                <a:gd name="connsiteX8" fmla="*/ 0 w 5140544"/>
                <a:gd name="connsiteY8" fmla="*/ 133733 h 802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0544" h="802382">
                  <a:moveTo>
                    <a:pt x="0" y="133733"/>
                  </a:moveTo>
                  <a:cubicBezTo>
                    <a:pt x="0" y="59874"/>
                    <a:pt x="59874" y="0"/>
                    <a:pt x="133733" y="0"/>
                  </a:cubicBezTo>
                  <a:lnTo>
                    <a:pt x="5006811" y="0"/>
                  </a:lnTo>
                  <a:cubicBezTo>
                    <a:pt x="5080670" y="0"/>
                    <a:pt x="5140544" y="59874"/>
                    <a:pt x="5140544" y="133733"/>
                  </a:cubicBezTo>
                  <a:lnTo>
                    <a:pt x="5140544" y="668649"/>
                  </a:lnTo>
                  <a:cubicBezTo>
                    <a:pt x="5140544" y="742508"/>
                    <a:pt x="5080670" y="802382"/>
                    <a:pt x="5006811" y="802382"/>
                  </a:cubicBezTo>
                  <a:lnTo>
                    <a:pt x="133733" y="802382"/>
                  </a:lnTo>
                  <a:cubicBezTo>
                    <a:pt x="59874" y="802382"/>
                    <a:pt x="0" y="742508"/>
                    <a:pt x="0" y="668649"/>
                  </a:cubicBezTo>
                  <a:lnTo>
                    <a:pt x="0" y="133733"/>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509" tIns="65839" rIns="92509" bIns="65839"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Die </a:t>
              </a:r>
              <a:r>
                <a:rPr lang="de-DE" sz="1400" b="1" kern="1200" dirty="0">
                  <a:solidFill>
                    <a:schemeClr val="tx1"/>
                  </a:solidFill>
                </a:rPr>
                <a:t>überwiegende Mehrheit </a:t>
              </a:r>
              <a:r>
                <a:rPr lang="de-DE" sz="1400" kern="1200" dirty="0">
                  <a:solidFill>
                    <a:schemeClr val="tx1"/>
                  </a:solidFill>
                </a:rPr>
                <a:t>der </a:t>
              </a:r>
              <a:r>
                <a:rPr lang="de-DE" sz="1400" kern="1200" dirty="0" err="1">
                  <a:solidFill>
                    <a:schemeClr val="tx1"/>
                  </a:solidFill>
                </a:rPr>
                <a:t>Baierecker</a:t>
              </a:r>
              <a:r>
                <a:rPr lang="de-DE" sz="1400" kern="1200" dirty="0">
                  <a:solidFill>
                    <a:schemeClr val="tx1"/>
                  </a:solidFill>
                </a:rPr>
                <a:t> Bevölkerung </a:t>
              </a:r>
              <a:r>
                <a:rPr lang="de-DE" sz="1400" b="1" kern="1200" dirty="0">
                  <a:solidFill>
                    <a:schemeClr val="tx1"/>
                  </a:solidFill>
                </a:rPr>
                <a:t>fühlt sich durch die Windkraftanlagen stark bis sehr stark in ihrem Alltag beeinflusst</a:t>
              </a:r>
              <a:r>
                <a:rPr lang="de-DE" sz="1400" kern="1200" dirty="0">
                  <a:solidFill>
                    <a:schemeClr val="tx1"/>
                  </a:solidFill>
                </a:rPr>
                <a:t>.</a:t>
              </a:r>
            </a:p>
          </p:txBody>
        </p:sp>
        <p:sp>
          <p:nvSpPr>
            <p:cNvPr id="11" name="Freihandform: Form 10">
              <a:extLst>
                <a:ext uri="{FF2B5EF4-FFF2-40B4-BE49-F238E27FC236}">
                  <a16:creationId xmlns:a16="http://schemas.microsoft.com/office/drawing/2014/main" xmlns="" id="{74E6A251-717E-49DD-83D9-23864D273E54}"/>
                </a:ext>
              </a:extLst>
            </p:cNvPr>
            <p:cNvSpPr/>
            <p:nvPr/>
          </p:nvSpPr>
          <p:spPr>
            <a:xfrm>
              <a:off x="142154" y="2136839"/>
              <a:ext cx="5568090" cy="1171512"/>
            </a:xfrm>
            <a:custGeom>
              <a:avLst/>
              <a:gdLst>
                <a:gd name="connsiteX0" fmla="*/ 0 w 5221554"/>
                <a:gd name="connsiteY0" fmla="*/ 132837 h 797006"/>
                <a:gd name="connsiteX1" fmla="*/ 132837 w 5221554"/>
                <a:gd name="connsiteY1" fmla="*/ 0 h 797006"/>
                <a:gd name="connsiteX2" fmla="*/ 5088717 w 5221554"/>
                <a:gd name="connsiteY2" fmla="*/ 0 h 797006"/>
                <a:gd name="connsiteX3" fmla="*/ 5221554 w 5221554"/>
                <a:gd name="connsiteY3" fmla="*/ 132837 h 797006"/>
                <a:gd name="connsiteX4" fmla="*/ 5221554 w 5221554"/>
                <a:gd name="connsiteY4" fmla="*/ 664169 h 797006"/>
                <a:gd name="connsiteX5" fmla="*/ 5088717 w 5221554"/>
                <a:gd name="connsiteY5" fmla="*/ 797006 h 797006"/>
                <a:gd name="connsiteX6" fmla="*/ 132837 w 5221554"/>
                <a:gd name="connsiteY6" fmla="*/ 797006 h 797006"/>
                <a:gd name="connsiteX7" fmla="*/ 0 w 5221554"/>
                <a:gd name="connsiteY7" fmla="*/ 664169 h 797006"/>
                <a:gd name="connsiteX8" fmla="*/ 0 w 5221554"/>
                <a:gd name="connsiteY8" fmla="*/ 132837 h 79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1554" h="797006">
                  <a:moveTo>
                    <a:pt x="0" y="132837"/>
                  </a:moveTo>
                  <a:cubicBezTo>
                    <a:pt x="0" y="59473"/>
                    <a:pt x="59473" y="0"/>
                    <a:pt x="132837" y="0"/>
                  </a:cubicBezTo>
                  <a:lnTo>
                    <a:pt x="5088717" y="0"/>
                  </a:lnTo>
                  <a:cubicBezTo>
                    <a:pt x="5162081" y="0"/>
                    <a:pt x="5221554" y="59473"/>
                    <a:pt x="5221554" y="132837"/>
                  </a:cubicBezTo>
                  <a:lnTo>
                    <a:pt x="5221554" y="664169"/>
                  </a:lnTo>
                  <a:cubicBezTo>
                    <a:pt x="5221554" y="737533"/>
                    <a:pt x="5162081" y="797006"/>
                    <a:pt x="5088717" y="797006"/>
                  </a:cubicBezTo>
                  <a:lnTo>
                    <a:pt x="132837" y="797006"/>
                  </a:lnTo>
                  <a:cubicBezTo>
                    <a:pt x="59473" y="797006"/>
                    <a:pt x="0" y="737533"/>
                    <a:pt x="0" y="664169"/>
                  </a:cubicBezTo>
                  <a:lnTo>
                    <a:pt x="0" y="132837"/>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247" tIns="65577" rIns="92247" bIns="65577"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rPr>
                <a:t>Knapp zwei Drittel </a:t>
              </a:r>
              <a:r>
                <a:rPr lang="de-DE" sz="1400" kern="1200" dirty="0">
                  <a:solidFill>
                    <a:schemeClr val="tx1"/>
                  </a:solidFill>
                </a:rPr>
                <a:t>der </a:t>
              </a:r>
              <a:r>
                <a:rPr lang="de-DE" sz="1400" kern="1200" dirty="0" err="1">
                  <a:solidFill>
                    <a:schemeClr val="tx1"/>
                  </a:solidFill>
                </a:rPr>
                <a:t>Baierecker</a:t>
              </a:r>
              <a:r>
                <a:rPr lang="de-DE" sz="1400" kern="1200" dirty="0">
                  <a:solidFill>
                    <a:schemeClr val="tx1"/>
                  </a:solidFill>
                </a:rPr>
                <a:t> Bevölkerung </a:t>
              </a:r>
              <a:r>
                <a:rPr lang="de-DE" sz="1400" b="1" kern="1200" dirty="0">
                  <a:solidFill>
                    <a:schemeClr val="tx1"/>
                  </a:solidFill>
                </a:rPr>
                <a:t>bewertet die Auswirkungen der Windräder als sehr negativ</a:t>
              </a:r>
              <a:r>
                <a:rPr lang="de-DE" sz="1400" kern="1200" dirty="0">
                  <a:solidFill>
                    <a:schemeClr val="tx1"/>
                  </a:solidFill>
                </a:rPr>
                <a:t>, die restlichen Einwohner bewerten den Einfluss durch die Windräder als neutral bis negativ. </a:t>
              </a:r>
              <a:r>
                <a:rPr lang="de-DE" sz="1400" b="1" kern="1200" dirty="0">
                  <a:solidFill>
                    <a:schemeClr val="tx1"/>
                  </a:solidFill>
                </a:rPr>
                <a:t>Kein einziger Haushalt berichtet von positiven Auswirkungen auf den Alltag</a:t>
              </a:r>
              <a:r>
                <a:rPr lang="de-DE" sz="1400" kern="1200" dirty="0">
                  <a:solidFill>
                    <a:schemeClr val="tx1"/>
                  </a:solidFill>
                </a:rPr>
                <a:t>.</a:t>
              </a:r>
            </a:p>
          </p:txBody>
        </p:sp>
        <p:sp>
          <p:nvSpPr>
            <p:cNvPr id="12" name="Freihandform: Form 11">
              <a:extLst>
                <a:ext uri="{FF2B5EF4-FFF2-40B4-BE49-F238E27FC236}">
                  <a16:creationId xmlns:a16="http://schemas.microsoft.com/office/drawing/2014/main" xmlns="" id="{56BD4968-4724-45B9-BF36-EB2B7E63E622}"/>
                </a:ext>
              </a:extLst>
            </p:cNvPr>
            <p:cNvSpPr/>
            <p:nvPr/>
          </p:nvSpPr>
          <p:spPr>
            <a:xfrm>
              <a:off x="123046" y="3445708"/>
              <a:ext cx="5585801" cy="1171512"/>
            </a:xfrm>
            <a:custGeom>
              <a:avLst/>
              <a:gdLst>
                <a:gd name="connsiteX0" fmla="*/ 0 w 5641557"/>
                <a:gd name="connsiteY0" fmla="*/ 161129 h 966756"/>
                <a:gd name="connsiteX1" fmla="*/ 161129 w 5641557"/>
                <a:gd name="connsiteY1" fmla="*/ 0 h 966756"/>
                <a:gd name="connsiteX2" fmla="*/ 5480428 w 5641557"/>
                <a:gd name="connsiteY2" fmla="*/ 0 h 966756"/>
                <a:gd name="connsiteX3" fmla="*/ 5641557 w 5641557"/>
                <a:gd name="connsiteY3" fmla="*/ 161129 h 966756"/>
                <a:gd name="connsiteX4" fmla="*/ 5641557 w 5641557"/>
                <a:gd name="connsiteY4" fmla="*/ 805627 h 966756"/>
                <a:gd name="connsiteX5" fmla="*/ 5480428 w 5641557"/>
                <a:gd name="connsiteY5" fmla="*/ 966756 h 966756"/>
                <a:gd name="connsiteX6" fmla="*/ 161129 w 5641557"/>
                <a:gd name="connsiteY6" fmla="*/ 966756 h 966756"/>
                <a:gd name="connsiteX7" fmla="*/ 0 w 5641557"/>
                <a:gd name="connsiteY7" fmla="*/ 805627 h 966756"/>
                <a:gd name="connsiteX8" fmla="*/ 0 w 5641557"/>
                <a:gd name="connsiteY8" fmla="*/ 161129 h 96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1557" h="966756">
                  <a:moveTo>
                    <a:pt x="0" y="161129"/>
                  </a:moveTo>
                  <a:cubicBezTo>
                    <a:pt x="0" y="72140"/>
                    <a:pt x="72140" y="0"/>
                    <a:pt x="161129" y="0"/>
                  </a:cubicBezTo>
                  <a:lnTo>
                    <a:pt x="5480428" y="0"/>
                  </a:lnTo>
                  <a:cubicBezTo>
                    <a:pt x="5569417" y="0"/>
                    <a:pt x="5641557" y="72140"/>
                    <a:pt x="5641557" y="161129"/>
                  </a:cubicBezTo>
                  <a:lnTo>
                    <a:pt x="5641557" y="805627"/>
                  </a:lnTo>
                  <a:cubicBezTo>
                    <a:pt x="5641557" y="894616"/>
                    <a:pt x="5569417" y="966756"/>
                    <a:pt x="5480428" y="966756"/>
                  </a:cubicBezTo>
                  <a:lnTo>
                    <a:pt x="161129" y="966756"/>
                  </a:lnTo>
                  <a:cubicBezTo>
                    <a:pt x="72140" y="966756"/>
                    <a:pt x="0" y="894616"/>
                    <a:pt x="0" y="805627"/>
                  </a:cubicBezTo>
                  <a:lnTo>
                    <a:pt x="0" y="161129"/>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533" tIns="73863" rIns="100533" bIns="73863"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rPr>
                <a:t>Sowohl am Tag als auch in der Nacht </a:t>
              </a:r>
              <a:r>
                <a:rPr lang="de-DE" sz="1400" kern="1200" dirty="0">
                  <a:solidFill>
                    <a:schemeClr val="tx1"/>
                  </a:solidFill>
                </a:rPr>
                <a:t>fühlt sich die Mehrheit der Bevölkerung durch die Windkraftanlagen </a:t>
              </a:r>
              <a:r>
                <a:rPr lang="de-DE" sz="1400" b="1" kern="1200" dirty="0">
                  <a:solidFill>
                    <a:schemeClr val="tx1"/>
                  </a:solidFill>
                </a:rPr>
                <a:t>stark bis sehr stark beeinträchtigt. Vor allem in der Nacht </a:t>
              </a:r>
              <a:r>
                <a:rPr lang="de-DE" sz="1400" kern="1200" dirty="0">
                  <a:solidFill>
                    <a:schemeClr val="tx1"/>
                  </a:solidFill>
                </a:rPr>
                <a:t>fühlt sich eine </a:t>
              </a:r>
              <a:r>
                <a:rPr lang="de-DE" sz="1400" b="1" kern="1200" dirty="0">
                  <a:solidFill>
                    <a:schemeClr val="tx1"/>
                  </a:solidFill>
                </a:rPr>
                <a:t>überwältigende Mehrheit </a:t>
              </a:r>
              <a:r>
                <a:rPr lang="de-DE" sz="1400" kern="1200" dirty="0">
                  <a:solidFill>
                    <a:schemeClr val="tx1"/>
                  </a:solidFill>
                </a:rPr>
                <a:t>der </a:t>
              </a:r>
              <a:r>
                <a:rPr lang="de-DE" sz="1400" kern="1200" dirty="0" err="1">
                  <a:solidFill>
                    <a:schemeClr val="tx1"/>
                  </a:solidFill>
                </a:rPr>
                <a:t>Baierecker</a:t>
              </a:r>
              <a:r>
                <a:rPr lang="de-DE" sz="1400" kern="1200" dirty="0">
                  <a:solidFill>
                    <a:schemeClr val="tx1"/>
                  </a:solidFill>
                </a:rPr>
                <a:t> Bürgerschaft </a:t>
              </a:r>
              <a:r>
                <a:rPr lang="de-DE" sz="1400" b="1" kern="1200" dirty="0">
                  <a:solidFill>
                    <a:schemeClr val="tx1"/>
                  </a:solidFill>
                </a:rPr>
                <a:t>durch den Lärm der Anlagen sehr stark beeinträchtigt.</a:t>
              </a:r>
              <a:endParaRPr lang="de-DE" sz="1400" kern="1200" dirty="0">
                <a:solidFill>
                  <a:schemeClr val="tx1"/>
                </a:solidFill>
              </a:endParaRPr>
            </a:p>
          </p:txBody>
        </p:sp>
        <p:sp>
          <p:nvSpPr>
            <p:cNvPr id="13" name="Freihandform: Form 12">
              <a:extLst>
                <a:ext uri="{FF2B5EF4-FFF2-40B4-BE49-F238E27FC236}">
                  <a16:creationId xmlns:a16="http://schemas.microsoft.com/office/drawing/2014/main" xmlns="" id="{A4F5D108-65AA-45A6-B46A-6D5E648D8A9B}"/>
                </a:ext>
              </a:extLst>
            </p:cNvPr>
            <p:cNvSpPr/>
            <p:nvPr/>
          </p:nvSpPr>
          <p:spPr>
            <a:xfrm>
              <a:off x="124444" y="4756184"/>
              <a:ext cx="5584403" cy="966756"/>
            </a:xfrm>
            <a:custGeom>
              <a:avLst/>
              <a:gdLst>
                <a:gd name="connsiteX0" fmla="*/ 0 w 5585800"/>
                <a:gd name="connsiteY0" fmla="*/ 161129 h 966756"/>
                <a:gd name="connsiteX1" fmla="*/ 161129 w 5585800"/>
                <a:gd name="connsiteY1" fmla="*/ 0 h 966756"/>
                <a:gd name="connsiteX2" fmla="*/ 5424671 w 5585800"/>
                <a:gd name="connsiteY2" fmla="*/ 0 h 966756"/>
                <a:gd name="connsiteX3" fmla="*/ 5585800 w 5585800"/>
                <a:gd name="connsiteY3" fmla="*/ 161129 h 966756"/>
                <a:gd name="connsiteX4" fmla="*/ 5585800 w 5585800"/>
                <a:gd name="connsiteY4" fmla="*/ 805627 h 966756"/>
                <a:gd name="connsiteX5" fmla="*/ 5424671 w 5585800"/>
                <a:gd name="connsiteY5" fmla="*/ 966756 h 966756"/>
                <a:gd name="connsiteX6" fmla="*/ 161129 w 5585800"/>
                <a:gd name="connsiteY6" fmla="*/ 966756 h 966756"/>
                <a:gd name="connsiteX7" fmla="*/ 0 w 5585800"/>
                <a:gd name="connsiteY7" fmla="*/ 805627 h 966756"/>
                <a:gd name="connsiteX8" fmla="*/ 0 w 5585800"/>
                <a:gd name="connsiteY8" fmla="*/ 161129 h 96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5800" h="966756">
                  <a:moveTo>
                    <a:pt x="0" y="161129"/>
                  </a:moveTo>
                  <a:cubicBezTo>
                    <a:pt x="0" y="72140"/>
                    <a:pt x="72140" y="0"/>
                    <a:pt x="161129" y="0"/>
                  </a:cubicBezTo>
                  <a:lnTo>
                    <a:pt x="5424671" y="0"/>
                  </a:lnTo>
                  <a:cubicBezTo>
                    <a:pt x="5513660" y="0"/>
                    <a:pt x="5585800" y="72140"/>
                    <a:pt x="5585800" y="161129"/>
                  </a:cubicBezTo>
                  <a:lnTo>
                    <a:pt x="5585800" y="805627"/>
                  </a:lnTo>
                  <a:cubicBezTo>
                    <a:pt x="5585800" y="894616"/>
                    <a:pt x="5513660" y="966756"/>
                    <a:pt x="5424671" y="966756"/>
                  </a:cubicBezTo>
                  <a:lnTo>
                    <a:pt x="161129" y="966756"/>
                  </a:lnTo>
                  <a:cubicBezTo>
                    <a:pt x="72140" y="966756"/>
                    <a:pt x="0" y="894616"/>
                    <a:pt x="0" y="805627"/>
                  </a:cubicBezTo>
                  <a:lnTo>
                    <a:pt x="0" y="161129"/>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533" tIns="73863" rIns="100533" bIns="73863"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rPr>
                <a:t>Die Mehrheit fühlt sich stark bis sehr stark durch Schattenschlag beeinträchtigt. </a:t>
              </a:r>
              <a:r>
                <a:rPr lang="de-DE" sz="1400" kern="1200" dirty="0">
                  <a:solidFill>
                    <a:schemeClr val="tx1"/>
                  </a:solidFill>
                </a:rPr>
                <a:t>Jedoch weniger starke Beeinträchtigung im Gegensatz zu den Lärmemissionen. Nur bei ca. 15 Prozent keine Beeinträchtigung</a:t>
              </a:r>
            </a:p>
          </p:txBody>
        </p:sp>
        <p:sp>
          <p:nvSpPr>
            <p:cNvPr id="14" name="Freihandform: Form 13">
              <a:extLst>
                <a:ext uri="{FF2B5EF4-FFF2-40B4-BE49-F238E27FC236}">
                  <a16:creationId xmlns:a16="http://schemas.microsoft.com/office/drawing/2014/main" xmlns="" id="{BC63C2C6-7A71-4E67-9D89-516A0FE3D8DD}"/>
                </a:ext>
              </a:extLst>
            </p:cNvPr>
            <p:cNvSpPr/>
            <p:nvPr/>
          </p:nvSpPr>
          <p:spPr>
            <a:xfrm>
              <a:off x="6136840" y="1197278"/>
              <a:ext cx="5448821" cy="749956"/>
            </a:xfrm>
            <a:custGeom>
              <a:avLst/>
              <a:gdLst>
                <a:gd name="connsiteX0" fmla="*/ 0 w 5448821"/>
                <a:gd name="connsiteY0" fmla="*/ 74453 h 446707"/>
                <a:gd name="connsiteX1" fmla="*/ 74453 w 5448821"/>
                <a:gd name="connsiteY1" fmla="*/ 0 h 446707"/>
                <a:gd name="connsiteX2" fmla="*/ 5374368 w 5448821"/>
                <a:gd name="connsiteY2" fmla="*/ 0 h 446707"/>
                <a:gd name="connsiteX3" fmla="*/ 5448821 w 5448821"/>
                <a:gd name="connsiteY3" fmla="*/ 74453 h 446707"/>
                <a:gd name="connsiteX4" fmla="*/ 5448821 w 5448821"/>
                <a:gd name="connsiteY4" fmla="*/ 372254 h 446707"/>
                <a:gd name="connsiteX5" fmla="*/ 5374368 w 5448821"/>
                <a:gd name="connsiteY5" fmla="*/ 446707 h 446707"/>
                <a:gd name="connsiteX6" fmla="*/ 74453 w 5448821"/>
                <a:gd name="connsiteY6" fmla="*/ 446707 h 446707"/>
                <a:gd name="connsiteX7" fmla="*/ 0 w 5448821"/>
                <a:gd name="connsiteY7" fmla="*/ 372254 h 446707"/>
                <a:gd name="connsiteX8" fmla="*/ 0 w 5448821"/>
                <a:gd name="connsiteY8" fmla="*/ 74453 h 4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821" h="446707">
                  <a:moveTo>
                    <a:pt x="0" y="74453"/>
                  </a:moveTo>
                  <a:cubicBezTo>
                    <a:pt x="0" y="33334"/>
                    <a:pt x="33334" y="0"/>
                    <a:pt x="74453" y="0"/>
                  </a:cubicBezTo>
                  <a:lnTo>
                    <a:pt x="5374368" y="0"/>
                  </a:lnTo>
                  <a:cubicBezTo>
                    <a:pt x="5415487" y="0"/>
                    <a:pt x="5448821" y="33334"/>
                    <a:pt x="5448821" y="74453"/>
                  </a:cubicBezTo>
                  <a:lnTo>
                    <a:pt x="5448821" y="372254"/>
                  </a:lnTo>
                  <a:cubicBezTo>
                    <a:pt x="5448821" y="413373"/>
                    <a:pt x="5415487" y="446707"/>
                    <a:pt x="5374368" y="446707"/>
                  </a:cubicBezTo>
                  <a:lnTo>
                    <a:pt x="74453" y="446707"/>
                  </a:lnTo>
                  <a:cubicBezTo>
                    <a:pt x="33334" y="446707"/>
                    <a:pt x="0" y="413373"/>
                    <a:pt x="0" y="372254"/>
                  </a:cubicBezTo>
                  <a:lnTo>
                    <a:pt x="0" y="74453"/>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146" tIns="48476" rIns="75146" bIns="48476"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Bei der offenen Frage nach Folgen/Auswirkungen auf den Alltag, </a:t>
              </a:r>
              <a:r>
                <a:rPr lang="de-DE" sz="1400" b="1" kern="1200" dirty="0">
                  <a:solidFill>
                    <a:schemeClr val="tx1"/>
                  </a:solidFill>
                </a:rPr>
                <a:t>klagt eine hohe Anzahl der Haushalte konkret über Schlafstörungen und störenden Lärm.</a:t>
              </a:r>
              <a:endParaRPr lang="de-DE" sz="1400" kern="1200" dirty="0">
                <a:solidFill>
                  <a:schemeClr val="tx1"/>
                </a:solidFill>
              </a:endParaRPr>
            </a:p>
          </p:txBody>
        </p:sp>
        <p:sp>
          <p:nvSpPr>
            <p:cNvPr id="15" name="Freihandform: Form 14">
              <a:extLst>
                <a:ext uri="{FF2B5EF4-FFF2-40B4-BE49-F238E27FC236}">
                  <a16:creationId xmlns:a16="http://schemas.microsoft.com/office/drawing/2014/main" xmlns="" id="{508F3C36-87BE-49A9-B7CC-927D6E24A2EF}"/>
                </a:ext>
              </a:extLst>
            </p:cNvPr>
            <p:cNvSpPr/>
            <p:nvPr/>
          </p:nvSpPr>
          <p:spPr>
            <a:xfrm>
              <a:off x="6136840" y="2306304"/>
              <a:ext cx="5479411" cy="842705"/>
            </a:xfrm>
            <a:custGeom>
              <a:avLst/>
              <a:gdLst>
                <a:gd name="connsiteX0" fmla="*/ 0 w 5479411"/>
                <a:gd name="connsiteY0" fmla="*/ 124995 h 749956"/>
                <a:gd name="connsiteX1" fmla="*/ 124995 w 5479411"/>
                <a:gd name="connsiteY1" fmla="*/ 0 h 749956"/>
                <a:gd name="connsiteX2" fmla="*/ 5354416 w 5479411"/>
                <a:gd name="connsiteY2" fmla="*/ 0 h 749956"/>
                <a:gd name="connsiteX3" fmla="*/ 5479411 w 5479411"/>
                <a:gd name="connsiteY3" fmla="*/ 124995 h 749956"/>
                <a:gd name="connsiteX4" fmla="*/ 5479411 w 5479411"/>
                <a:gd name="connsiteY4" fmla="*/ 624961 h 749956"/>
                <a:gd name="connsiteX5" fmla="*/ 5354416 w 5479411"/>
                <a:gd name="connsiteY5" fmla="*/ 749956 h 749956"/>
                <a:gd name="connsiteX6" fmla="*/ 124995 w 5479411"/>
                <a:gd name="connsiteY6" fmla="*/ 749956 h 749956"/>
                <a:gd name="connsiteX7" fmla="*/ 0 w 5479411"/>
                <a:gd name="connsiteY7" fmla="*/ 624961 h 749956"/>
                <a:gd name="connsiteX8" fmla="*/ 0 w 5479411"/>
                <a:gd name="connsiteY8" fmla="*/ 124995 h 74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9411" h="749956">
                  <a:moveTo>
                    <a:pt x="0" y="124995"/>
                  </a:moveTo>
                  <a:cubicBezTo>
                    <a:pt x="0" y="55962"/>
                    <a:pt x="55962" y="0"/>
                    <a:pt x="124995" y="0"/>
                  </a:cubicBezTo>
                  <a:lnTo>
                    <a:pt x="5354416" y="0"/>
                  </a:lnTo>
                  <a:cubicBezTo>
                    <a:pt x="5423449" y="0"/>
                    <a:pt x="5479411" y="55962"/>
                    <a:pt x="5479411" y="124995"/>
                  </a:cubicBezTo>
                  <a:lnTo>
                    <a:pt x="5479411" y="624961"/>
                  </a:lnTo>
                  <a:cubicBezTo>
                    <a:pt x="5479411" y="693994"/>
                    <a:pt x="5423449" y="749956"/>
                    <a:pt x="5354416" y="749956"/>
                  </a:cubicBezTo>
                  <a:lnTo>
                    <a:pt x="124995" y="749956"/>
                  </a:lnTo>
                  <a:cubicBezTo>
                    <a:pt x="55962" y="749956"/>
                    <a:pt x="0" y="693994"/>
                    <a:pt x="0" y="624961"/>
                  </a:cubicBezTo>
                  <a:lnTo>
                    <a:pt x="0" y="124995"/>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50" tIns="63280" rIns="89950" bIns="63280" numCol="1" spcCol="1270" anchor="ctr" anchorCtr="0">
              <a:noAutofit/>
            </a:bodyPr>
            <a:lstStyle/>
            <a:p>
              <a:pPr marL="0" lvl="0" indent="0" algn="ctr" defTabSz="622300">
                <a:lnSpc>
                  <a:spcPct val="90000"/>
                </a:lnSpc>
                <a:spcBef>
                  <a:spcPct val="0"/>
                </a:spcBef>
                <a:spcAft>
                  <a:spcPct val="35000"/>
                </a:spcAft>
                <a:buNone/>
              </a:pPr>
              <a:r>
                <a:rPr lang="de-DE" sz="1400" kern="1200" dirty="0">
                  <a:solidFill>
                    <a:schemeClr val="tx1"/>
                  </a:solidFill>
                </a:rPr>
                <a:t>Bei der offenen Frage nach Konsequenzen und Maßnahmen aufgrund der Anlagen, erwägen </a:t>
              </a:r>
              <a:r>
                <a:rPr lang="de-DE" sz="1400" b="1" kern="1200" dirty="0">
                  <a:solidFill>
                    <a:schemeClr val="tx1"/>
                  </a:solidFill>
                </a:rPr>
                <a:t>fast 80 Haushalte, (ca. 50%) einen Wegzug</a:t>
              </a:r>
              <a:r>
                <a:rPr lang="de-DE" sz="1400" kern="1200" dirty="0">
                  <a:solidFill>
                    <a:schemeClr val="tx1"/>
                  </a:solidFill>
                </a:rPr>
                <a:t> aus </a:t>
              </a:r>
              <a:r>
                <a:rPr lang="de-DE" sz="1400" kern="1200" dirty="0" err="1">
                  <a:solidFill>
                    <a:schemeClr val="tx1"/>
                  </a:solidFill>
                </a:rPr>
                <a:t>Baiereck</a:t>
              </a:r>
              <a:r>
                <a:rPr lang="de-DE" sz="1400" kern="1200" dirty="0">
                  <a:solidFill>
                    <a:schemeClr val="tx1"/>
                  </a:solidFill>
                </a:rPr>
                <a:t>.</a:t>
              </a:r>
            </a:p>
          </p:txBody>
        </p:sp>
        <p:sp>
          <p:nvSpPr>
            <p:cNvPr id="16" name="Freihandform: Form 15">
              <a:extLst>
                <a:ext uri="{FF2B5EF4-FFF2-40B4-BE49-F238E27FC236}">
                  <a16:creationId xmlns:a16="http://schemas.microsoft.com/office/drawing/2014/main" xmlns="" id="{A038B26A-CB72-487B-996F-EB167A302E28}"/>
                </a:ext>
              </a:extLst>
            </p:cNvPr>
            <p:cNvSpPr/>
            <p:nvPr/>
          </p:nvSpPr>
          <p:spPr>
            <a:xfrm>
              <a:off x="6136839" y="3451600"/>
              <a:ext cx="5507417" cy="1171512"/>
            </a:xfrm>
            <a:custGeom>
              <a:avLst/>
              <a:gdLst>
                <a:gd name="connsiteX0" fmla="*/ 0 w 5566014"/>
                <a:gd name="connsiteY0" fmla="*/ 161129 h 966756"/>
                <a:gd name="connsiteX1" fmla="*/ 161129 w 5566014"/>
                <a:gd name="connsiteY1" fmla="*/ 0 h 966756"/>
                <a:gd name="connsiteX2" fmla="*/ 5404885 w 5566014"/>
                <a:gd name="connsiteY2" fmla="*/ 0 h 966756"/>
                <a:gd name="connsiteX3" fmla="*/ 5566014 w 5566014"/>
                <a:gd name="connsiteY3" fmla="*/ 161129 h 966756"/>
                <a:gd name="connsiteX4" fmla="*/ 5566014 w 5566014"/>
                <a:gd name="connsiteY4" fmla="*/ 805627 h 966756"/>
                <a:gd name="connsiteX5" fmla="*/ 5404885 w 5566014"/>
                <a:gd name="connsiteY5" fmla="*/ 966756 h 966756"/>
                <a:gd name="connsiteX6" fmla="*/ 161129 w 5566014"/>
                <a:gd name="connsiteY6" fmla="*/ 966756 h 966756"/>
                <a:gd name="connsiteX7" fmla="*/ 0 w 5566014"/>
                <a:gd name="connsiteY7" fmla="*/ 805627 h 966756"/>
                <a:gd name="connsiteX8" fmla="*/ 0 w 5566014"/>
                <a:gd name="connsiteY8" fmla="*/ 161129 h 96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6014" h="966756">
                  <a:moveTo>
                    <a:pt x="0" y="161129"/>
                  </a:moveTo>
                  <a:cubicBezTo>
                    <a:pt x="0" y="72140"/>
                    <a:pt x="72140" y="0"/>
                    <a:pt x="161129" y="0"/>
                  </a:cubicBezTo>
                  <a:lnTo>
                    <a:pt x="5404885" y="0"/>
                  </a:lnTo>
                  <a:cubicBezTo>
                    <a:pt x="5493874" y="0"/>
                    <a:pt x="5566014" y="72140"/>
                    <a:pt x="5566014" y="161129"/>
                  </a:cubicBezTo>
                  <a:lnTo>
                    <a:pt x="5566014" y="805627"/>
                  </a:lnTo>
                  <a:cubicBezTo>
                    <a:pt x="5566014" y="894616"/>
                    <a:pt x="5493874" y="966756"/>
                    <a:pt x="5404885" y="966756"/>
                  </a:cubicBezTo>
                  <a:lnTo>
                    <a:pt x="161129" y="966756"/>
                  </a:lnTo>
                  <a:cubicBezTo>
                    <a:pt x="72140" y="966756"/>
                    <a:pt x="0" y="894616"/>
                    <a:pt x="0" y="805627"/>
                  </a:cubicBezTo>
                  <a:lnTo>
                    <a:pt x="0" y="161129"/>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0533" tIns="73863" rIns="100533" bIns="73863" numCol="1" spcCol="1270" anchor="ctr" anchorCtr="0">
              <a:noAutofit/>
            </a:bodyPr>
            <a:lstStyle/>
            <a:p>
              <a:pPr marL="0" lvl="0" indent="0" algn="ctr" defTabSz="622300">
                <a:lnSpc>
                  <a:spcPct val="90000"/>
                </a:lnSpc>
                <a:spcBef>
                  <a:spcPct val="0"/>
                </a:spcBef>
                <a:spcAft>
                  <a:spcPct val="35000"/>
                </a:spcAft>
                <a:buNone/>
              </a:pPr>
              <a:r>
                <a:rPr lang="de-DE" sz="1400" b="1" kern="1200" dirty="0">
                  <a:solidFill>
                    <a:schemeClr val="tx1"/>
                  </a:solidFill>
                </a:rPr>
                <a:t>Die mit Abstand meisten Anwohner wünschen sich eine Lärmreduktion und eine Nachtabschaltung </a:t>
              </a:r>
              <a:r>
                <a:rPr lang="de-DE" sz="1400" kern="1200" dirty="0">
                  <a:solidFill>
                    <a:schemeClr val="tx1"/>
                  </a:solidFill>
                </a:rPr>
                <a:t>der </a:t>
              </a:r>
              <a:r>
                <a:rPr lang="de-DE" sz="1400" kern="1200" dirty="0" err="1">
                  <a:solidFill>
                    <a:schemeClr val="tx1"/>
                  </a:solidFill>
                </a:rPr>
                <a:t>WKA´s</a:t>
              </a:r>
              <a:r>
                <a:rPr lang="de-DE" sz="1400" kern="1200" dirty="0">
                  <a:solidFill>
                    <a:schemeClr val="tx1"/>
                  </a:solidFill>
                </a:rPr>
                <a:t>, und eine Einstellung des Betriebs an Sonn- und Feiertagen. </a:t>
              </a:r>
              <a:r>
                <a:rPr lang="de-DE" sz="1400" b="1" kern="1200" dirty="0">
                  <a:solidFill>
                    <a:schemeClr val="tx1"/>
                  </a:solidFill>
                </a:rPr>
                <a:t>Auch ein Rückbau </a:t>
              </a:r>
              <a:r>
                <a:rPr lang="de-DE" sz="1400" kern="1200" dirty="0">
                  <a:solidFill>
                    <a:schemeClr val="tx1"/>
                  </a:solidFill>
                </a:rPr>
                <a:t>beziehungsweise die </a:t>
              </a:r>
              <a:r>
                <a:rPr lang="de-DE" sz="1400" b="1" kern="1200" dirty="0">
                  <a:solidFill>
                    <a:schemeClr val="tx1"/>
                  </a:solidFill>
                </a:rPr>
                <a:t>Stilllegung</a:t>
              </a:r>
              <a:r>
                <a:rPr lang="de-DE" sz="1400" kern="1200" dirty="0">
                  <a:solidFill>
                    <a:schemeClr val="tx1"/>
                  </a:solidFill>
                </a:rPr>
                <a:t> der Anlagen wird bei der offenen Frage nach Wünschen für die Zukunft häufig genannt</a:t>
              </a:r>
            </a:p>
          </p:txBody>
        </p:sp>
      </p:grpSp>
      <p:pic>
        <p:nvPicPr>
          <p:cNvPr id="17" name="Grafik 16">
            <a:extLst>
              <a:ext uri="{FF2B5EF4-FFF2-40B4-BE49-F238E27FC236}">
                <a16:creationId xmlns:a16="http://schemas.microsoft.com/office/drawing/2014/main" xmlns="" id="{4E1E0C81-F0AE-4B7E-8996-A621B3BE4F1B}"/>
              </a:ext>
            </a:extLst>
          </p:cNvPr>
          <p:cNvPicPr>
            <a:picLocks noChangeAspect="1"/>
          </p:cNvPicPr>
          <p:nvPr/>
        </p:nvPicPr>
        <p:blipFill>
          <a:blip r:embed="rId2"/>
          <a:stretch>
            <a:fillRect/>
          </a:stretch>
        </p:blipFill>
        <p:spPr>
          <a:xfrm>
            <a:off x="10932800" y="181560"/>
            <a:ext cx="670617" cy="670617"/>
          </a:xfrm>
          <a:prstGeom prst="rect">
            <a:avLst/>
          </a:prstGeom>
        </p:spPr>
      </p:pic>
    </p:spTree>
    <p:extLst>
      <p:ext uri="{BB962C8B-B14F-4D97-AF65-F5344CB8AC3E}">
        <p14:creationId xmlns:p14="http://schemas.microsoft.com/office/powerpoint/2010/main" val="277969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FA536CCD-AD25-4DC1-8A39-1E8EC40F0FD1}"/>
              </a:ext>
            </a:extLst>
          </p:cNvPr>
          <p:cNvSpPr>
            <a:spLocks noGrp="1"/>
          </p:cNvSpPr>
          <p:nvPr>
            <p:ph type="dt" sz="half" idx="10"/>
          </p:nvPr>
        </p:nvSpPr>
        <p:spPr/>
        <p:txBody>
          <a:bodyPr/>
          <a:lstStyle/>
          <a:p>
            <a:fld id="{DB823104-6608-4B28-BB5F-BBB921EB4367}" type="datetime1">
              <a:rPr lang="de-DE" smtClean="0"/>
              <a:t>09.09.2025</a:t>
            </a:fld>
            <a:endParaRPr lang="de-DE" dirty="0"/>
          </a:p>
        </p:txBody>
      </p:sp>
      <p:sp>
        <p:nvSpPr>
          <p:cNvPr id="3" name="Fußzeilenplatzhalter 2">
            <a:extLst>
              <a:ext uri="{FF2B5EF4-FFF2-40B4-BE49-F238E27FC236}">
                <a16:creationId xmlns:a16="http://schemas.microsoft.com/office/drawing/2014/main" xmlns="" id="{F6099D32-626F-46AC-9B92-1B81869108DB}"/>
              </a:ext>
            </a:extLst>
          </p:cNvPr>
          <p:cNvSpPr>
            <a:spLocks noGrp="1"/>
          </p:cNvSpPr>
          <p:nvPr>
            <p:ph type="ftr" sz="quarter" idx="11"/>
          </p:nvPr>
        </p:nvSpPr>
        <p:spPr/>
        <p:txBody>
          <a:bodyPr/>
          <a:lstStyle/>
          <a:p>
            <a:r>
              <a:rPr lang="de-DE"/>
              <a:t>Bürgerinitiative Pro Natur Kraichgau</a:t>
            </a:r>
            <a:endParaRPr lang="de-DE" dirty="0"/>
          </a:p>
        </p:txBody>
      </p:sp>
      <p:sp>
        <p:nvSpPr>
          <p:cNvPr id="4" name="Foliennummernplatzhalter 3">
            <a:extLst>
              <a:ext uri="{FF2B5EF4-FFF2-40B4-BE49-F238E27FC236}">
                <a16:creationId xmlns:a16="http://schemas.microsoft.com/office/drawing/2014/main" xmlns="" id="{5B1E270C-1F58-4892-B16A-26D86EAF76C7}"/>
              </a:ext>
            </a:extLst>
          </p:cNvPr>
          <p:cNvSpPr>
            <a:spLocks noGrp="1"/>
          </p:cNvSpPr>
          <p:nvPr>
            <p:ph type="sldNum" sz="quarter" idx="12"/>
          </p:nvPr>
        </p:nvSpPr>
        <p:spPr/>
        <p:txBody>
          <a:bodyPr/>
          <a:lstStyle/>
          <a:p>
            <a:fld id="{33A72CC2-9615-4FD1-AD0C-C64EECB3A9AC}" type="slidenum">
              <a:rPr lang="de-DE" smtClean="0"/>
              <a:t>14</a:t>
            </a:fld>
            <a:endParaRPr lang="de-DE" dirty="0"/>
          </a:p>
        </p:txBody>
      </p:sp>
      <p:graphicFrame>
        <p:nvGraphicFramePr>
          <p:cNvPr id="5" name="Diagramm 4">
            <a:extLst>
              <a:ext uri="{FF2B5EF4-FFF2-40B4-BE49-F238E27FC236}">
                <a16:creationId xmlns:a16="http://schemas.microsoft.com/office/drawing/2014/main" xmlns="" id="{DB06CAA0-C43D-4EF8-A42E-7D5543A5B53F}"/>
              </a:ext>
            </a:extLst>
          </p:cNvPr>
          <p:cNvGraphicFramePr/>
          <p:nvPr>
            <p:extLst>
              <p:ext uri="{D42A27DB-BD31-4B8C-83A1-F6EECF244321}">
                <p14:modId xmlns:p14="http://schemas.microsoft.com/office/powerpoint/2010/main" val="1385841014"/>
              </p:ext>
            </p:extLst>
          </p:nvPr>
        </p:nvGraphicFramePr>
        <p:xfrm>
          <a:off x="722985" y="1029155"/>
          <a:ext cx="11207757" cy="5284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a:extLst>
              <a:ext uri="{FF2B5EF4-FFF2-40B4-BE49-F238E27FC236}">
                <a16:creationId xmlns:a16="http://schemas.microsoft.com/office/drawing/2014/main" xmlns="" id="{59B34143-151B-4CF4-A579-22DDF46D048E}"/>
              </a:ext>
            </a:extLst>
          </p:cNvPr>
          <p:cNvSpPr txBox="1"/>
          <p:nvPr/>
        </p:nvSpPr>
        <p:spPr>
          <a:xfrm>
            <a:off x="722986" y="75048"/>
            <a:ext cx="9437014" cy="1077218"/>
          </a:xfrm>
          <a:prstGeom prst="rect">
            <a:avLst/>
          </a:prstGeom>
          <a:noFill/>
        </p:spPr>
        <p:txBody>
          <a:bodyPr wrap="square" rtlCol="0">
            <a:spAutoFit/>
          </a:bodyPr>
          <a:lstStyle/>
          <a:p>
            <a:r>
              <a:rPr lang="de-DE" sz="3200" b="1" dirty="0">
                <a:latin typeface="+mj-lt"/>
              </a:rPr>
              <a:t>Offene Kommentare bzgl. </a:t>
            </a:r>
            <a:r>
              <a:rPr lang="de-DE" sz="3200" b="1" u="sng" dirty="0">
                <a:highlight>
                  <a:srgbClr val="FFFF00"/>
                </a:highlight>
                <a:latin typeface="+mj-lt"/>
              </a:rPr>
              <a:t>Lärm und Schattenwurf</a:t>
            </a:r>
            <a:r>
              <a:rPr lang="de-DE" sz="3200" b="1" dirty="0">
                <a:latin typeface="+mj-lt"/>
              </a:rPr>
              <a:t/>
            </a:r>
            <a:br>
              <a:rPr lang="de-DE" sz="3200" b="1" dirty="0">
                <a:latin typeface="+mj-lt"/>
              </a:rPr>
            </a:br>
            <a:r>
              <a:rPr lang="de-DE" sz="3200" b="1" dirty="0">
                <a:latin typeface="+mj-lt"/>
              </a:rPr>
              <a:t>(Beispiele aus 168 Aussagen)</a:t>
            </a:r>
            <a:endParaRPr lang="de-DE" sz="3200" dirty="0">
              <a:latin typeface="+mj-lt"/>
            </a:endParaRPr>
          </a:p>
        </p:txBody>
      </p:sp>
      <p:pic>
        <p:nvPicPr>
          <p:cNvPr id="7" name="Grafik 6">
            <a:extLst>
              <a:ext uri="{FF2B5EF4-FFF2-40B4-BE49-F238E27FC236}">
                <a16:creationId xmlns:a16="http://schemas.microsoft.com/office/drawing/2014/main" xmlns="" id="{94EF3266-A6CD-4D2A-80DE-FE891DEC3975}"/>
              </a:ext>
            </a:extLst>
          </p:cNvPr>
          <p:cNvPicPr>
            <a:picLocks noChangeAspect="1"/>
          </p:cNvPicPr>
          <p:nvPr/>
        </p:nvPicPr>
        <p:blipFill>
          <a:blip r:embed="rId7"/>
          <a:stretch>
            <a:fillRect/>
          </a:stretch>
        </p:blipFill>
        <p:spPr>
          <a:xfrm>
            <a:off x="10932800" y="181560"/>
            <a:ext cx="670617" cy="670617"/>
          </a:xfrm>
          <a:prstGeom prst="rect">
            <a:avLst/>
          </a:prstGeom>
        </p:spPr>
      </p:pic>
    </p:spTree>
    <p:extLst>
      <p:ext uri="{BB962C8B-B14F-4D97-AF65-F5344CB8AC3E}">
        <p14:creationId xmlns:p14="http://schemas.microsoft.com/office/powerpoint/2010/main" val="23732719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2A14B2D0-A00C-4D46-8D01-7743C43A1707}"/>
              </a:ext>
            </a:extLst>
          </p:cNvPr>
          <p:cNvSpPr>
            <a:spLocks noGrp="1"/>
          </p:cNvSpPr>
          <p:nvPr>
            <p:ph type="dt" sz="half" idx="10"/>
          </p:nvPr>
        </p:nvSpPr>
        <p:spPr/>
        <p:txBody>
          <a:bodyPr/>
          <a:lstStyle/>
          <a:p>
            <a:fld id="{B0E1414D-E954-4809-9781-444CF105DA0B}" type="datetime1">
              <a:rPr lang="de-DE" smtClean="0"/>
              <a:t>09.09.2025</a:t>
            </a:fld>
            <a:endParaRPr lang="de-DE" dirty="0"/>
          </a:p>
        </p:txBody>
      </p:sp>
      <p:sp>
        <p:nvSpPr>
          <p:cNvPr id="4" name="Fußzeilenplatzhalter 3">
            <a:extLst>
              <a:ext uri="{FF2B5EF4-FFF2-40B4-BE49-F238E27FC236}">
                <a16:creationId xmlns:a16="http://schemas.microsoft.com/office/drawing/2014/main" xmlns="" id="{23DF19EE-6E4F-4F17-A1FC-43B10AC4DE37}"/>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D69A905E-7870-481B-AE63-32DCF1AA9E6D}"/>
              </a:ext>
            </a:extLst>
          </p:cNvPr>
          <p:cNvSpPr>
            <a:spLocks noGrp="1"/>
          </p:cNvSpPr>
          <p:nvPr>
            <p:ph type="sldNum" sz="quarter" idx="12"/>
          </p:nvPr>
        </p:nvSpPr>
        <p:spPr/>
        <p:txBody>
          <a:bodyPr/>
          <a:lstStyle/>
          <a:p>
            <a:fld id="{33A72CC2-9615-4FD1-AD0C-C64EECB3A9AC}" type="slidenum">
              <a:rPr lang="de-DE" smtClean="0"/>
              <a:t>15</a:t>
            </a:fld>
            <a:endParaRPr lang="de-DE" dirty="0"/>
          </a:p>
        </p:txBody>
      </p:sp>
      <p:graphicFrame>
        <p:nvGraphicFramePr>
          <p:cNvPr id="7" name="Inhaltsplatzhalter 6">
            <a:extLst>
              <a:ext uri="{FF2B5EF4-FFF2-40B4-BE49-F238E27FC236}">
                <a16:creationId xmlns:a16="http://schemas.microsoft.com/office/drawing/2014/main" xmlns="" id="{A772A70E-E486-45D9-835B-E10BFB88186C}"/>
              </a:ext>
            </a:extLst>
          </p:cNvPr>
          <p:cNvGraphicFramePr>
            <a:graphicFrameLocks noGrp="1"/>
          </p:cNvGraphicFramePr>
          <p:nvPr>
            <p:ph idx="4294967295"/>
            <p:extLst>
              <p:ext uri="{D42A27DB-BD31-4B8C-83A1-F6EECF244321}">
                <p14:modId xmlns:p14="http://schemas.microsoft.com/office/powerpoint/2010/main" val="2859288196"/>
              </p:ext>
            </p:extLst>
          </p:nvPr>
        </p:nvGraphicFramePr>
        <p:xfrm>
          <a:off x="195309" y="830990"/>
          <a:ext cx="11801382" cy="5507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el 5">
            <a:extLst>
              <a:ext uri="{FF2B5EF4-FFF2-40B4-BE49-F238E27FC236}">
                <a16:creationId xmlns:a16="http://schemas.microsoft.com/office/drawing/2014/main" xmlns="" id="{F76BBA38-E102-4273-9187-6C8E5C88C30B}"/>
              </a:ext>
            </a:extLst>
          </p:cNvPr>
          <p:cNvSpPr>
            <a:spLocks noGrp="1"/>
          </p:cNvSpPr>
          <p:nvPr>
            <p:ph type="ctrTitle" idx="4294967295"/>
          </p:nvPr>
        </p:nvSpPr>
        <p:spPr>
          <a:xfrm>
            <a:off x="195309" y="830990"/>
            <a:ext cx="10216423" cy="798990"/>
          </a:xfrm>
        </p:spPr>
        <p:txBody>
          <a:bodyPr>
            <a:normAutofit fontScale="90000"/>
          </a:bodyPr>
          <a:lstStyle/>
          <a:p>
            <a:r>
              <a:rPr lang="de-DE" b="1" u="sng" dirty="0"/>
              <a:t/>
            </a:r>
            <a:br>
              <a:rPr lang="de-DE" b="1" u="sng" dirty="0"/>
            </a:br>
            <a:r>
              <a:rPr lang="de-DE" b="1" u="sng" dirty="0"/>
              <a:t/>
            </a:r>
            <a:br>
              <a:rPr lang="de-DE" b="1" u="sng" dirty="0"/>
            </a:br>
            <a:r>
              <a:rPr lang="de-DE" b="1" u="sng" dirty="0"/>
              <a:t/>
            </a:r>
            <a:br>
              <a:rPr lang="de-DE" b="1" u="sng" dirty="0"/>
            </a:br>
            <a:r>
              <a:rPr lang="de-DE" b="1" u="sng" dirty="0"/>
              <a:t/>
            </a:r>
            <a:br>
              <a:rPr lang="de-DE" b="1" u="sng" dirty="0"/>
            </a:br>
            <a:r>
              <a:rPr lang="de-DE" b="1" u="sng" dirty="0"/>
              <a:t/>
            </a:r>
            <a:br>
              <a:rPr lang="de-DE" b="1" u="sng" dirty="0"/>
            </a:br>
            <a:r>
              <a:rPr lang="de-DE" b="1" u="sng" dirty="0"/>
              <a:t/>
            </a:r>
            <a:br>
              <a:rPr lang="de-DE" b="1" u="sng" dirty="0"/>
            </a:br>
            <a:r>
              <a:rPr lang="de-DE" sz="3600" b="1" dirty="0"/>
              <a:t>Offene Kommentare bzgl. </a:t>
            </a:r>
            <a:r>
              <a:rPr lang="de-DE" sz="3600" b="1" u="sng" dirty="0">
                <a:highlight>
                  <a:srgbClr val="FFFF00"/>
                </a:highlight>
              </a:rPr>
              <a:t>Verbleiben im Ort bzw. Wegzug</a:t>
            </a:r>
            <a:r>
              <a:rPr lang="de-DE" sz="3600" b="1" u="sng" dirty="0"/>
              <a:t> </a:t>
            </a:r>
            <a:r>
              <a:rPr lang="de-DE" sz="3600" b="1" dirty="0"/>
              <a:t>(Beispiele aus 145 Aussagen)</a:t>
            </a:r>
            <a:r>
              <a:rPr lang="de-DE" b="1" u="sng" dirty="0"/>
              <a:t/>
            </a:r>
            <a:br>
              <a:rPr lang="de-DE" b="1" u="sng" dirty="0"/>
            </a:br>
            <a:endParaRPr lang="de-DE" dirty="0"/>
          </a:p>
        </p:txBody>
      </p:sp>
      <p:pic>
        <p:nvPicPr>
          <p:cNvPr id="8" name="Picture 2" descr="https://pro-natur-kraichgau.de/wp-content/uploads/2024/06/cropped-Logo.png">
            <a:extLst>
              <a:ext uri="{FF2B5EF4-FFF2-40B4-BE49-F238E27FC236}">
                <a16:creationId xmlns:a16="http://schemas.microsoft.com/office/drawing/2014/main" xmlns="" id="{BFC82F5F-D466-4ED6-889C-A16F9B9BFEB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56211" y="214920"/>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26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838200" y="749077"/>
            <a:ext cx="10515600" cy="4955111"/>
          </a:xfrm>
        </p:spPr>
        <p:txBody>
          <a:bodyPr>
            <a:noAutofit/>
          </a:bodyPr>
          <a:lstStyle/>
          <a:p>
            <a:pPr marL="0" indent="0">
              <a:buNone/>
            </a:pPr>
            <a:r>
              <a:rPr lang="de-DE" sz="3200" b="1" dirty="0">
                <a:latin typeface="+mj-lt"/>
              </a:rPr>
              <a:t>Zusammenfassung  –  Kernaussagen der Studie </a:t>
            </a:r>
          </a:p>
          <a:p>
            <a:endParaRPr lang="de-DE" sz="2000" dirty="0"/>
          </a:p>
          <a:p>
            <a:pPr marL="268288" indent="-268288">
              <a:buFont typeface="Wingdings" panose="05000000000000000000" pitchFamily="2" charset="2"/>
              <a:buChar char="Ø"/>
            </a:pPr>
            <a:r>
              <a:rPr lang="de-DE" sz="1900" b="1" dirty="0"/>
              <a:t>Hohe Beteiligung (76%)</a:t>
            </a:r>
            <a:r>
              <a:rPr lang="de-DE" sz="1900" dirty="0"/>
              <a:t> </a:t>
            </a:r>
            <a:r>
              <a:rPr lang="de-DE" sz="1900" b="1" dirty="0"/>
              <a:t>zeigt hohe Betroffenheit </a:t>
            </a:r>
            <a:r>
              <a:rPr lang="de-DE" sz="1900" dirty="0"/>
              <a:t>der Bürgerschaft </a:t>
            </a:r>
          </a:p>
          <a:p>
            <a:pPr marL="268288" indent="-268288">
              <a:buFont typeface="Wingdings" panose="05000000000000000000" pitchFamily="2" charset="2"/>
              <a:buChar char="Ø"/>
            </a:pPr>
            <a:r>
              <a:rPr lang="de-DE" sz="1900" dirty="0"/>
              <a:t>Nahezu alle Befragten sprechen von Auswirkungen auf den Alltag durch die Windkraftanlagen </a:t>
            </a:r>
          </a:p>
          <a:p>
            <a:pPr marL="268288" indent="-268288">
              <a:buFont typeface="Wingdings" panose="05000000000000000000" pitchFamily="2" charset="2"/>
              <a:buChar char="Ø"/>
            </a:pPr>
            <a:r>
              <a:rPr lang="de-DE" sz="1900" dirty="0"/>
              <a:t>Die Windräder </a:t>
            </a:r>
            <a:r>
              <a:rPr lang="de-DE" sz="1900" b="1" dirty="0"/>
              <a:t>beeinflussen den Alltag der Baierecker Bürgerinnen und Bürger stark</a:t>
            </a:r>
            <a:r>
              <a:rPr lang="de-DE" sz="1900" dirty="0"/>
              <a:t>, positive Auswirkungen wurden dabei nicht genannt </a:t>
            </a:r>
          </a:p>
          <a:p>
            <a:pPr marL="268288" indent="-268288">
              <a:buFont typeface="Wingdings" panose="05000000000000000000" pitchFamily="2" charset="2"/>
              <a:buChar char="Ø"/>
            </a:pPr>
            <a:r>
              <a:rPr lang="de-DE" sz="1900" dirty="0"/>
              <a:t>Knapp </a:t>
            </a:r>
            <a:r>
              <a:rPr lang="de-DE" sz="1900" b="1" dirty="0"/>
              <a:t>zwei Drittel der Bevölkerung bewerten die Auswirkungen als sehr negativ</a:t>
            </a:r>
            <a:r>
              <a:rPr lang="de-DE" sz="1900" dirty="0"/>
              <a:t>, hier stehen </a:t>
            </a:r>
            <a:r>
              <a:rPr lang="de-DE" sz="1900" b="1" dirty="0"/>
              <a:t>vor allem die Lärmemissionen in der Nacht </a:t>
            </a:r>
            <a:r>
              <a:rPr lang="de-DE" sz="1900" dirty="0"/>
              <a:t>als größte Beeinträchtigung im Vordergrund </a:t>
            </a:r>
          </a:p>
          <a:p>
            <a:pPr marL="268288" indent="-268288">
              <a:buFont typeface="Wingdings" panose="05000000000000000000" pitchFamily="2" charset="2"/>
              <a:buChar char="Ø"/>
            </a:pPr>
            <a:r>
              <a:rPr lang="de-DE" sz="1900" b="1" dirty="0"/>
              <a:t>Negative Auswirkungen </a:t>
            </a:r>
            <a:r>
              <a:rPr lang="de-DE" sz="1900" dirty="0"/>
              <a:t>auf den Alltag der Menschen sind </a:t>
            </a:r>
            <a:r>
              <a:rPr lang="de-DE" sz="1900" b="1" dirty="0"/>
              <a:t>insbesondere Schlafstörungen und der Lärm </a:t>
            </a:r>
          </a:p>
          <a:p>
            <a:pPr marL="268288" indent="-268288">
              <a:buFont typeface="Wingdings" panose="05000000000000000000" pitchFamily="2" charset="2"/>
              <a:buChar char="Ø"/>
            </a:pPr>
            <a:r>
              <a:rPr lang="de-DE" sz="1900" b="1" dirty="0"/>
              <a:t>Beinahe die Hälfte </a:t>
            </a:r>
            <a:r>
              <a:rPr lang="de-DE" sz="1900" dirty="0"/>
              <a:t>der Befragten </a:t>
            </a:r>
            <a:r>
              <a:rPr lang="de-DE" sz="1900" b="1" dirty="0"/>
              <a:t>erwägt einen Wegzug </a:t>
            </a:r>
            <a:r>
              <a:rPr lang="de-DE" sz="1900" dirty="0"/>
              <a:t>als mögliche Konsequenz, obwohl sich die Baierecker Bevölkerung sehr stark mit ihrem Heimatort verbunden fühlt </a:t>
            </a:r>
          </a:p>
          <a:p>
            <a:pPr marL="268288" indent="-268288">
              <a:buFont typeface="Wingdings" panose="05000000000000000000" pitchFamily="2" charset="2"/>
              <a:buChar char="Ø"/>
            </a:pPr>
            <a:r>
              <a:rPr lang="de-DE" sz="1900" dirty="0"/>
              <a:t>Die Befragten äußern bei der offenen Schlussabfrage folgenden </a:t>
            </a:r>
            <a:r>
              <a:rPr lang="de-DE" sz="1900" b="1" dirty="0"/>
              <a:t>Wunsch an erster Stelle:  die Abschaltung der Anlagen in der Nacht und an Sonn- und Feiertagen</a:t>
            </a:r>
          </a:p>
          <a:p>
            <a:endParaRPr lang="de-DE" sz="2000" dirty="0"/>
          </a:p>
        </p:txBody>
      </p:sp>
      <p:sp>
        <p:nvSpPr>
          <p:cNvPr id="2" name="Datumsplatzhalter 1">
            <a:extLst>
              <a:ext uri="{FF2B5EF4-FFF2-40B4-BE49-F238E27FC236}">
                <a16:creationId xmlns:a16="http://schemas.microsoft.com/office/drawing/2014/main" xmlns="" id="{BF7C12FC-F089-4649-9DBD-AD44DE46DCDF}"/>
              </a:ext>
            </a:extLst>
          </p:cNvPr>
          <p:cNvSpPr>
            <a:spLocks noGrp="1"/>
          </p:cNvSpPr>
          <p:nvPr>
            <p:ph type="dt" sz="half" idx="10"/>
          </p:nvPr>
        </p:nvSpPr>
        <p:spPr/>
        <p:txBody>
          <a:bodyPr/>
          <a:lstStyle/>
          <a:p>
            <a:fld id="{0E9FB205-EF7E-4A72-BB5C-0E6F3EC0DD52}" type="datetime1">
              <a:rPr lang="de-DE" smtClean="0"/>
              <a:t>09.09.2025</a:t>
            </a:fld>
            <a:endParaRPr lang="de-DE" dirty="0"/>
          </a:p>
        </p:txBody>
      </p:sp>
      <p:sp>
        <p:nvSpPr>
          <p:cNvPr id="3" name="Fußzeilenplatzhalter 2">
            <a:extLst>
              <a:ext uri="{FF2B5EF4-FFF2-40B4-BE49-F238E27FC236}">
                <a16:creationId xmlns:a16="http://schemas.microsoft.com/office/drawing/2014/main" xmlns="" id="{B2B2B3B8-A55D-4355-98EB-9195AE8C2AE0}"/>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5238A32E-ACEE-4B2E-833D-AE0ABE0095E8}"/>
              </a:ext>
            </a:extLst>
          </p:cNvPr>
          <p:cNvSpPr>
            <a:spLocks noGrp="1"/>
          </p:cNvSpPr>
          <p:nvPr>
            <p:ph type="sldNum" sz="quarter" idx="12"/>
          </p:nvPr>
        </p:nvSpPr>
        <p:spPr/>
        <p:txBody>
          <a:bodyPr/>
          <a:lstStyle/>
          <a:p>
            <a:fld id="{33A72CC2-9615-4FD1-AD0C-C64EECB3A9AC}" type="slidenum">
              <a:rPr lang="de-DE" smtClean="0"/>
              <a:t>16</a:t>
            </a:fld>
            <a:endParaRPr lang="de-DE" dirty="0"/>
          </a:p>
        </p:txBody>
      </p:sp>
      <p:pic>
        <p:nvPicPr>
          <p:cNvPr id="7" name="Picture 2" descr="https://pro-natur-kraichgau.de/wp-content/uploads/2024/06/cropped-Logo.png">
            <a:extLst>
              <a:ext uri="{FF2B5EF4-FFF2-40B4-BE49-F238E27FC236}">
                <a16:creationId xmlns:a16="http://schemas.microsoft.com/office/drawing/2014/main" xmlns="" id="{22544E5E-0646-4AEA-A15B-65B08B1C292F}"/>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9912424" y="404664"/>
            <a:ext cx="1084035" cy="108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4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xmlns="" id="{DD43A7EB-B5B8-476D-A319-105A5E5031D4}"/>
              </a:ext>
            </a:extLst>
          </p:cNvPr>
          <p:cNvSpPr>
            <a:spLocks noGrp="1"/>
          </p:cNvSpPr>
          <p:nvPr>
            <p:ph type="dt" sz="half" idx="10"/>
          </p:nvPr>
        </p:nvSpPr>
        <p:spPr/>
        <p:txBody>
          <a:bodyPr/>
          <a:lstStyle/>
          <a:p>
            <a:fld id="{3460E476-01FE-41BA-8B58-00621DC22550}" type="datetime1">
              <a:rPr lang="de-DE" smtClean="0"/>
              <a:t>09.09.2025</a:t>
            </a:fld>
            <a:endParaRPr lang="de-DE" dirty="0"/>
          </a:p>
        </p:txBody>
      </p:sp>
      <p:sp>
        <p:nvSpPr>
          <p:cNvPr id="7" name="Fußzeilenplatzhalter 6">
            <a:extLst>
              <a:ext uri="{FF2B5EF4-FFF2-40B4-BE49-F238E27FC236}">
                <a16:creationId xmlns:a16="http://schemas.microsoft.com/office/drawing/2014/main" xmlns="" id="{94A9D9AF-A1BA-4988-A1A6-C841D886CF72}"/>
              </a:ext>
            </a:extLst>
          </p:cNvPr>
          <p:cNvSpPr>
            <a:spLocks noGrp="1"/>
          </p:cNvSpPr>
          <p:nvPr>
            <p:ph type="ftr" sz="quarter" idx="11"/>
          </p:nvPr>
        </p:nvSpPr>
        <p:spPr/>
        <p:txBody>
          <a:bodyPr/>
          <a:lstStyle/>
          <a:p>
            <a:r>
              <a:rPr lang="de-DE" dirty="0"/>
              <a:t>Bürgerinitiative Pro Natur Kraichgau</a:t>
            </a:r>
          </a:p>
        </p:txBody>
      </p:sp>
      <p:sp>
        <p:nvSpPr>
          <p:cNvPr id="8" name="Foliennummernplatzhalter 7">
            <a:extLst>
              <a:ext uri="{FF2B5EF4-FFF2-40B4-BE49-F238E27FC236}">
                <a16:creationId xmlns:a16="http://schemas.microsoft.com/office/drawing/2014/main" xmlns="" id="{5C713EBE-5FF1-4794-963D-9DF8E2B04452}"/>
              </a:ext>
            </a:extLst>
          </p:cNvPr>
          <p:cNvSpPr>
            <a:spLocks noGrp="1"/>
          </p:cNvSpPr>
          <p:nvPr>
            <p:ph type="sldNum" sz="quarter" idx="12"/>
          </p:nvPr>
        </p:nvSpPr>
        <p:spPr/>
        <p:txBody>
          <a:bodyPr/>
          <a:lstStyle/>
          <a:p>
            <a:fld id="{33A72CC2-9615-4FD1-AD0C-C64EECB3A9AC}" type="slidenum">
              <a:rPr lang="de-DE" smtClean="0"/>
              <a:t>17</a:t>
            </a:fld>
            <a:endParaRPr lang="de-DE" dirty="0"/>
          </a:p>
        </p:txBody>
      </p:sp>
      <p:sp>
        <p:nvSpPr>
          <p:cNvPr id="2" name="Titel 1">
            <a:extLst>
              <a:ext uri="{FF2B5EF4-FFF2-40B4-BE49-F238E27FC236}">
                <a16:creationId xmlns:a16="http://schemas.microsoft.com/office/drawing/2014/main" xmlns="" id="{C8C2653F-CBB5-4C0B-8464-16232F838ECB}"/>
              </a:ext>
            </a:extLst>
          </p:cNvPr>
          <p:cNvSpPr>
            <a:spLocks noGrp="1"/>
          </p:cNvSpPr>
          <p:nvPr>
            <p:ph type="title" idx="4294967295"/>
          </p:nvPr>
        </p:nvSpPr>
        <p:spPr>
          <a:xfrm>
            <a:off x="975570" y="548680"/>
            <a:ext cx="10515600" cy="474662"/>
          </a:xfrm>
        </p:spPr>
        <p:txBody>
          <a:bodyPr>
            <a:noAutofit/>
          </a:bodyPr>
          <a:lstStyle/>
          <a:p>
            <a:r>
              <a:rPr lang="de-DE" sz="3200" b="1" u="sng" dirty="0"/>
              <a:t>4. Gefährlicher Abrieb an den Flügeln</a:t>
            </a:r>
          </a:p>
        </p:txBody>
      </p:sp>
      <p:pic>
        <p:nvPicPr>
          <p:cNvPr id="4" name="Inhaltsplatzhalter 3">
            <a:extLst>
              <a:ext uri="{FF2B5EF4-FFF2-40B4-BE49-F238E27FC236}">
                <a16:creationId xmlns:a16="http://schemas.microsoft.com/office/drawing/2014/main" xmlns="" id="{7ED4F338-C843-4025-AC42-48A0D110C10B}"/>
              </a:ext>
            </a:extLst>
          </p:cNvPr>
          <p:cNvPicPr>
            <a:picLocks noGrp="1"/>
          </p:cNvPicPr>
          <p:nvPr>
            <p:ph idx="4294967295"/>
          </p:nvPr>
        </p:nvPicPr>
        <p:blipFill>
          <a:blip r:embed="rId2"/>
          <a:stretch>
            <a:fillRect/>
          </a:stretch>
        </p:blipFill>
        <p:spPr>
          <a:xfrm>
            <a:off x="7261265" y="332656"/>
            <a:ext cx="2819400" cy="2181225"/>
          </a:xfrm>
          <a:prstGeom prst="rect">
            <a:avLst/>
          </a:prstGeom>
        </p:spPr>
      </p:pic>
      <p:sp>
        <p:nvSpPr>
          <p:cNvPr id="5" name="Rechteck 4">
            <a:extLst>
              <a:ext uri="{FF2B5EF4-FFF2-40B4-BE49-F238E27FC236}">
                <a16:creationId xmlns:a16="http://schemas.microsoft.com/office/drawing/2014/main" xmlns="" id="{A98FAAA3-EF4A-431C-8F5F-8EB20CECA631}"/>
              </a:ext>
            </a:extLst>
          </p:cNvPr>
          <p:cNvSpPr/>
          <p:nvPr/>
        </p:nvSpPr>
        <p:spPr>
          <a:xfrm>
            <a:off x="551384" y="1286308"/>
            <a:ext cx="8859673" cy="5893921"/>
          </a:xfrm>
          <a:prstGeom prst="rect">
            <a:avLst/>
          </a:prstGeom>
        </p:spPr>
        <p:txBody>
          <a:bodyPr wrap="square">
            <a:spAutoFit/>
          </a:bodyPr>
          <a:lstStyle/>
          <a:p>
            <a:r>
              <a:rPr lang="de-DE" sz="2000" b="1" dirty="0">
                <a:solidFill>
                  <a:srgbClr val="FF0000"/>
                </a:solidFill>
              </a:rPr>
              <a:t>	</a:t>
            </a:r>
            <a:r>
              <a:rPr lang="de-DE" sz="2000" b="1" u="sng" dirty="0" smtClean="0"/>
              <a:t>Eschelbach</a:t>
            </a:r>
            <a:r>
              <a:rPr lang="de-DE" sz="2000" b="1" u="sng" dirty="0"/>
              <a:t>: </a:t>
            </a:r>
          </a:p>
          <a:p>
            <a:pPr marL="266700"/>
            <a:r>
              <a:rPr lang="de-DE" sz="2000" b="1" dirty="0"/>
              <a:t>	Hohe WKA mit schnellrotierenden Flügeln – j</a:t>
            </a:r>
            <a:r>
              <a:rPr lang="de-DE" sz="2000" b="1" dirty="0">
                <a:ea typeface="Calibri" panose="020F0502020204030204" pitchFamily="34" charset="0"/>
              </a:rPr>
              <a:t>ährlich</a:t>
            </a:r>
          </a:p>
          <a:p>
            <a:pPr marL="266700"/>
            <a:r>
              <a:rPr lang="de-DE" sz="2000" b="1" dirty="0">
                <a:ea typeface="Calibri" panose="020F0502020204030204" pitchFamily="34" charset="0"/>
              </a:rPr>
              <a:t>	mehrere Kilogramm Partikelabrieb an den Flügeln</a:t>
            </a:r>
          </a:p>
          <a:p>
            <a:pPr lvl="1">
              <a:spcBef>
                <a:spcPts val="1200"/>
              </a:spcBef>
            </a:pPr>
            <a:r>
              <a:rPr lang="de-DE" sz="2000" b="1" dirty="0" smtClean="0">
                <a:ea typeface="Calibri" panose="020F0502020204030204" pitchFamily="34" charset="0"/>
              </a:rPr>
              <a:t>Gefährlicher Feinstaub </a:t>
            </a:r>
            <a:r>
              <a:rPr lang="de-DE" sz="2000" b="1" dirty="0">
                <a:ea typeface="Calibri" panose="020F0502020204030204" pitchFamily="34" charset="0"/>
              </a:rPr>
              <a:t>aus Glas- und Carbonfasern </a:t>
            </a:r>
          </a:p>
          <a:p>
            <a:pPr marL="895350" lvl="1" indent="-266700">
              <a:spcBef>
                <a:spcPts val="600"/>
              </a:spcBef>
              <a:buFont typeface="Wingdings" panose="05000000000000000000" pitchFamily="2" charset="2"/>
              <a:buChar char="Ø"/>
            </a:pPr>
            <a:r>
              <a:rPr lang="de-DE" sz="2000" dirty="0">
                <a:ea typeface="Calibri" panose="020F0502020204030204" pitchFamily="34" charset="0"/>
              </a:rPr>
              <a:t>Verteilt sich unkontrolliert in der Umgebung</a:t>
            </a:r>
          </a:p>
          <a:p>
            <a:pPr marL="895350" lvl="1" indent="-266700">
              <a:spcBef>
                <a:spcPts val="1200"/>
              </a:spcBef>
              <a:buFont typeface="Wingdings" panose="05000000000000000000" pitchFamily="2" charset="2"/>
              <a:buChar char="Ø"/>
            </a:pPr>
            <a:r>
              <a:rPr lang="de-DE" sz="2000" dirty="0"/>
              <a:t>Kontaminiert </a:t>
            </a:r>
            <a:r>
              <a:rPr lang="de-DE" sz="2000" dirty="0" smtClean="0"/>
              <a:t>Luft, Böden </a:t>
            </a:r>
            <a:r>
              <a:rPr lang="de-DE" sz="2000" dirty="0"/>
              <a:t>und Gewässer</a:t>
            </a:r>
          </a:p>
          <a:p>
            <a:pPr marL="895350" lvl="1" indent="-266700">
              <a:spcBef>
                <a:spcPts val="1200"/>
              </a:spcBef>
              <a:buFont typeface="Wingdings" panose="05000000000000000000" pitchFamily="2" charset="2"/>
              <a:buChar char="Ø"/>
            </a:pPr>
            <a:r>
              <a:rPr lang="de-DE" sz="2000" dirty="0">
                <a:ea typeface="Calibri" panose="020F0502020204030204" pitchFamily="34" charset="0"/>
              </a:rPr>
              <a:t>Gelangt in die Nahrungskette über Luft und Boden</a:t>
            </a:r>
          </a:p>
          <a:p>
            <a:pPr marL="895350" lvl="1" indent="-266700">
              <a:spcBef>
                <a:spcPts val="1200"/>
              </a:spcBef>
              <a:buFont typeface="Wingdings" panose="05000000000000000000" pitchFamily="2" charset="2"/>
              <a:buChar char="Ø"/>
            </a:pPr>
            <a:r>
              <a:rPr lang="de-DE" sz="2000" dirty="0"/>
              <a:t>Enthält </a:t>
            </a:r>
            <a:r>
              <a:rPr lang="de-DE" sz="2000" dirty="0" smtClean="0"/>
              <a:t>gefährliche </a:t>
            </a:r>
            <a:r>
              <a:rPr lang="de-DE" sz="2000" dirty="0"/>
              <a:t>Chemikalien wie PFAS (</a:t>
            </a:r>
            <a:r>
              <a:rPr lang="de-DE" sz="2000" dirty="0" smtClean="0"/>
              <a:t>sogenannte Ewigkeits-</a:t>
            </a:r>
          </a:p>
          <a:p>
            <a:pPr marL="628650" lvl="1"/>
            <a:r>
              <a:rPr lang="de-DE" sz="2000" dirty="0"/>
              <a:t>	</a:t>
            </a:r>
            <a:r>
              <a:rPr lang="de-DE" sz="2000" dirty="0" smtClean="0"/>
              <a:t>gifte, Verdacht krebserzeugend) und </a:t>
            </a:r>
            <a:r>
              <a:rPr lang="de-DE" sz="2000" dirty="0" err="1"/>
              <a:t>Bisphenol</a:t>
            </a:r>
            <a:r>
              <a:rPr lang="de-DE" sz="2000" dirty="0"/>
              <a:t> </a:t>
            </a:r>
            <a:r>
              <a:rPr lang="de-DE" sz="2000" dirty="0" smtClean="0"/>
              <a:t>A (Hormongift)</a:t>
            </a:r>
            <a:endParaRPr lang="de-DE" sz="2000" u="sng" dirty="0"/>
          </a:p>
          <a:p>
            <a:pPr marL="541338"/>
            <a:endParaRPr lang="de-DE" sz="1100" u="sng" dirty="0"/>
          </a:p>
          <a:p>
            <a:pPr marL="541338" indent="-541338"/>
            <a:r>
              <a:rPr lang="de-DE" sz="1100" u="sng" dirty="0"/>
              <a:t>Quelle:</a:t>
            </a:r>
            <a:r>
              <a:rPr lang="de-DE" sz="1100" dirty="0"/>
              <a:t> 	</a:t>
            </a:r>
            <a:r>
              <a:rPr lang="de-DE" sz="1000" dirty="0"/>
              <a:t>tkp-Blog für Science und Politik, „Windkraft: Schadet Umwelt, Menschen, Tieren und Pflanzen wie keine andere Energiequelle“</a:t>
            </a:r>
          </a:p>
          <a:p>
            <a:pPr marL="541338" indent="-541338"/>
            <a:r>
              <a:rPr lang="de-DE" sz="1000" dirty="0"/>
              <a:t>	18. Mai 2025, </a:t>
            </a:r>
            <a:r>
              <a:rPr lang="de-DE" sz="1000" dirty="0">
                <a:hlinkClick r:id="rId3" tooltip="Beiträge von Dr. Peter F. Mayer">
                  <a:extLst>
                    <a:ext uri="{A12FA001-AC4F-418D-AE19-62706E023703}">
                      <ahyp:hlinkClr xmlns:ahyp="http://schemas.microsoft.com/office/drawing/2018/hyperlinkcolor" xmlns="" val="tx"/>
                    </a:ext>
                  </a:extLst>
                </a:hlinkClick>
              </a:rPr>
              <a:t>Dr. Peter F. Mayer</a:t>
            </a:r>
            <a:r>
              <a:rPr lang="de-DE" sz="1000" dirty="0"/>
              <a:t>;  tkp ist ein Redaktionsnetzwerk eigenständiger Autoren, unabhängig von politischen Parteien und Organisationen</a:t>
            </a:r>
          </a:p>
          <a:p>
            <a:pPr marL="541338">
              <a:spcBef>
                <a:spcPts val="600"/>
              </a:spcBef>
            </a:pPr>
            <a:r>
              <a:rPr lang="de-DE" sz="1000" dirty="0"/>
              <a:t>Blackout News: „Die unsichtbare Umweltbelastung durch den Abrieb an WKA“ vom 20. Januar 2025      Blackout News: Kleine Gruppe von Ingenieuren. Unabhängig und parteilos. Interesse ist eine sichere und bezahlbare Stromversorgung für alle. Unterstützen grundsätzlich die Energiewende, sehen aber aufgrund der planlosen Umsetzung die Stromversorgung in naher Zukunft als massiv gefährdet </a:t>
            </a:r>
            <a:r>
              <a:rPr lang="de-DE" sz="1000" dirty="0" smtClean="0"/>
              <a:t>an</a:t>
            </a:r>
          </a:p>
          <a:p>
            <a:pPr marL="541338">
              <a:spcBef>
                <a:spcPts val="600"/>
              </a:spcBef>
            </a:pPr>
            <a:r>
              <a:rPr lang="de-DE" sz="1000" dirty="0" smtClean="0"/>
              <a:t>BUND </a:t>
            </a:r>
            <a:r>
              <a:rPr lang="de-DE" sz="1000" dirty="0"/>
              <a:t>“</a:t>
            </a:r>
            <a:r>
              <a:rPr lang="de-DE" sz="1000" dirty="0" err="1"/>
              <a:t>Bispenol</a:t>
            </a:r>
            <a:r>
              <a:rPr lang="de-DE" sz="1000" dirty="0"/>
              <a:t> A: Hormongift mit fatalen Folgen“;      Instagram Jana </a:t>
            </a:r>
            <a:r>
              <a:rPr lang="de-DE" sz="1000" dirty="0" err="1"/>
              <a:t>Hofman</a:t>
            </a:r>
            <a:r>
              <a:rPr lang="de-DE" sz="1000" dirty="0"/>
              <a:t> </a:t>
            </a:r>
            <a:r>
              <a:rPr lang="de-DE" sz="1000" dirty="0" err="1"/>
              <a:t>Epigenetik</a:t>
            </a:r>
            <a:r>
              <a:rPr lang="de-DE" sz="1000" dirty="0"/>
              <a:t> „PFAS Ewigkeitschemikalien …“</a:t>
            </a:r>
          </a:p>
          <a:p>
            <a:pPr marL="266700"/>
            <a:endParaRPr lang="de-DE" sz="2400" dirty="0"/>
          </a:p>
          <a:p>
            <a:endParaRPr lang="de-DE" sz="2800" dirty="0"/>
          </a:p>
          <a:p>
            <a:pPr marL="285750" indent="-285750">
              <a:buFont typeface="Arial" panose="020B0604020202020204" pitchFamily="34" charset="0"/>
              <a:buChar char="•"/>
            </a:pPr>
            <a:endParaRPr lang="de-DE" b="1" dirty="0"/>
          </a:p>
        </p:txBody>
      </p:sp>
      <p:pic>
        <p:nvPicPr>
          <p:cNvPr id="6" name="Grafik 5"/>
          <p:cNvPicPr/>
          <p:nvPr/>
        </p:nvPicPr>
        <p:blipFill>
          <a:blip r:embed="rId4"/>
          <a:stretch>
            <a:fillRect/>
          </a:stretch>
        </p:blipFill>
        <p:spPr>
          <a:xfrm>
            <a:off x="8184232" y="2564904"/>
            <a:ext cx="3792864" cy="2408242"/>
          </a:xfrm>
          <a:prstGeom prst="rect">
            <a:avLst/>
          </a:prstGeom>
        </p:spPr>
      </p:pic>
      <p:pic>
        <p:nvPicPr>
          <p:cNvPr id="10" name="Picture 2" descr="https://pro-natur-kraichgau.de/wp-content/uploads/2024/06/cropped-Logo.png">
            <a:extLst>
              <a:ext uri="{FF2B5EF4-FFF2-40B4-BE49-F238E27FC236}">
                <a16:creationId xmlns:a16="http://schemas.microsoft.com/office/drawing/2014/main" xmlns="" id="{CDE7B1DD-FC1E-4ACB-BF37-BCFB14A76CF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955933" y="175588"/>
            <a:ext cx="1021163" cy="1021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314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xmlns="" id="{FD029EFD-FD8D-4954-84ED-B00734090F0F}"/>
              </a:ext>
            </a:extLst>
          </p:cNvPr>
          <p:cNvSpPr>
            <a:spLocks noGrp="1"/>
          </p:cNvSpPr>
          <p:nvPr>
            <p:ph type="dt" sz="half" idx="10"/>
          </p:nvPr>
        </p:nvSpPr>
        <p:spPr/>
        <p:txBody>
          <a:bodyPr/>
          <a:lstStyle/>
          <a:p>
            <a:fld id="{B49116A4-ECD6-4FD1-A5ED-5342DFFCB372}" type="datetime1">
              <a:rPr lang="de-DE" smtClean="0"/>
              <a:t>09.09.2025</a:t>
            </a:fld>
            <a:endParaRPr lang="de-DE" dirty="0"/>
          </a:p>
        </p:txBody>
      </p:sp>
      <p:sp>
        <p:nvSpPr>
          <p:cNvPr id="5" name="Fußzeilenplatzhalter 4">
            <a:extLst>
              <a:ext uri="{FF2B5EF4-FFF2-40B4-BE49-F238E27FC236}">
                <a16:creationId xmlns:a16="http://schemas.microsoft.com/office/drawing/2014/main" xmlns="" id="{9F8AD056-E641-4672-98F3-BEC4D878488B}"/>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94C751C5-8DD6-4765-B329-09BB33753036}"/>
              </a:ext>
            </a:extLst>
          </p:cNvPr>
          <p:cNvSpPr>
            <a:spLocks noGrp="1"/>
          </p:cNvSpPr>
          <p:nvPr>
            <p:ph type="sldNum" sz="quarter" idx="12"/>
          </p:nvPr>
        </p:nvSpPr>
        <p:spPr/>
        <p:txBody>
          <a:bodyPr/>
          <a:lstStyle/>
          <a:p>
            <a:fld id="{33A72CC2-9615-4FD1-AD0C-C64EECB3A9AC}" type="slidenum">
              <a:rPr lang="de-DE" smtClean="0"/>
              <a:t>18</a:t>
            </a:fld>
            <a:endParaRPr lang="de-DE" dirty="0"/>
          </a:p>
        </p:txBody>
      </p:sp>
      <p:sp>
        <p:nvSpPr>
          <p:cNvPr id="3" name="Inhaltsplatzhalter 2">
            <a:extLst>
              <a:ext uri="{FF2B5EF4-FFF2-40B4-BE49-F238E27FC236}">
                <a16:creationId xmlns:a16="http://schemas.microsoft.com/office/drawing/2014/main" xmlns="" id="{032FFBEF-48D3-4EBC-ABEF-1C809222DBC1}"/>
              </a:ext>
            </a:extLst>
          </p:cNvPr>
          <p:cNvSpPr>
            <a:spLocks noGrp="1"/>
          </p:cNvSpPr>
          <p:nvPr>
            <p:ph idx="4294967295"/>
          </p:nvPr>
        </p:nvSpPr>
        <p:spPr>
          <a:xfrm>
            <a:off x="606641" y="1100610"/>
            <a:ext cx="6823968" cy="5025870"/>
          </a:xfrm>
        </p:spPr>
        <p:txBody>
          <a:bodyPr>
            <a:normAutofit fontScale="70000" lnSpcReduction="20000"/>
          </a:bodyPr>
          <a:lstStyle/>
          <a:p>
            <a:r>
              <a:rPr lang="de-DE" sz="2600" dirty="0"/>
              <a:t>Windräder werden oft zur Todesfalle für Insekten, Greifvögel, </a:t>
            </a:r>
          </a:p>
          <a:p>
            <a:pPr marL="0" indent="0">
              <a:spcBef>
                <a:spcPts val="0"/>
              </a:spcBef>
              <a:buNone/>
            </a:pPr>
            <a:r>
              <a:rPr lang="de-DE" sz="2600" dirty="0"/>
              <a:t>  Störche, Fledermäuse und viele andere </a:t>
            </a:r>
            <a:r>
              <a:rPr lang="de-DE" sz="2600" dirty="0" smtClean="0"/>
              <a:t>Tiere.</a:t>
            </a:r>
            <a:endParaRPr lang="de-DE" sz="2600" dirty="0"/>
          </a:p>
          <a:p>
            <a:pPr marL="0" indent="0">
              <a:lnSpc>
                <a:spcPct val="120000"/>
              </a:lnSpc>
              <a:spcBef>
                <a:spcPts val="600"/>
              </a:spcBef>
              <a:buNone/>
            </a:pPr>
            <a:r>
              <a:rPr lang="de-DE" sz="2600" b="1" dirty="0">
                <a:solidFill>
                  <a:srgbClr val="FF0000"/>
                </a:solidFill>
              </a:rPr>
              <a:t>  Eschelbach hat sehr viele Greifvögel, </a:t>
            </a:r>
            <a:r>
              <a:rPr lang="de-DE" sz="2600" b="1" dirty="0" smtClean="0">
                <a:solidFill>
                  <a:srgbClr val="FF0000"/>
                </a:solidFill>
              </a:rPr>
              <a:t>auch sehr viele </a:t>
            </a:r>
            <a:r>
              <a:rPr lang="de-DE" sz="2600" b="1" dirty="0" err="1" smtClean="0">
                <a:solidFill>
                  <a:srgbClr val="FF0000"/>
                </a:solidFill>
              </a:rPr>
              <a:t>Rotmilane</a:t>
            </a:r>
            <a:r>
              <a:rPr lang="de-DE" sz="2600" b="1" dirty="0" smtClean="0">
                <a:solidFill>
                  <a:srgbClr val="FF0000"/>
                </a:solidFill>
              </a:rPr>
              <a:t> !</a:t>
            </a:r>
            <a:endParaRPr lang="de-DE" sz="2600" b="1" dirty="0"/>
          </a:p>
          <a:p>
            <a:pPr>
              <a:spcBef>
                <a:spcPts val="1800"/>
              </a:spcBef>
            </a:pPr>
            <a:r>
              <a:rPr lang="de-DE" sz="2600" dirty="0"/>
              <a:t>Rehwild und viele andere Tiere werden in der Nähe von WKA gänzlich </a:t>
            </a:r>
            <a:r>
              <a:rPr lang="de-DE" sz="2600" dirty="0" smtClean="0"/>
              <a:t>vertrieben.</a:t>
            </a:r>
            <a:endParaRPr lang="de-DE" sz="2600" dirty="0"/>
          </a:p>
          <a:p>
            <a:pPr>
              <a:spcBef>
                <a:spcPts val="1800"/>
              </a:spcBef>
            </a:pPr>
            <a:r>
              <a:rPr lang="de-DE" sz="2600" dirty="0"/>
              <a:t>Wird ein </a:t>
            </a:r>
            <a:r>
              <a:rPr lang="de-DE" sz="2600" dirty="0">
                <a:solidFill>
                  <a:srgbClr val="FF0000"/>
                </a:solidFill>
              </a:rPr>
              <a:t>Ökosystem einschneidend verändert, dann wird </a:t>
            </a:r>
            <a:r>
              <a:rPr lang="de-DE" sz="2600" dirty="0" smtClean="0">
                <a:solidFill>
                  <a:srgbClr val="FF0000"/>
                </a:solidFill>
              </a:rPr>
              <a:t>das ganze</a:t>
            </a:r>
            <a:endParaRPr lang="de-DE" sz="2600" dirty="0">
              <a:solidFill>
                <a:srgbClr val="FF0000"/>
              </a:solidFill>
            </a:endParaRPr>
          </a:p>
          <a:p>
            <a:pPr marL="88900" indent="-88900">
              <a:spcBef>
                <a:spcPts val="0"/>
              </a:spcBef>
              <a:buNone/>
            </a:pPr>
            <a:r>
              <a:rPr lang="de-DE" sz="2600" dirty="0">
                <a:solidFill>
                  <a:srgbClr val="FF0000"/>
                </a:solidFill>
              </a:rPr>
              <a:t> </a:t>
            </a:r>
            <a:r>
              <a:rPr lang="de-DE" sz="2600" dirty="0" smtClean="0">
                <a:solidFill>
                  <a:srgbClr val="FF0000"/>
                </a:solidFill>
              </a:rPr>
              <a:t> bedroht </a:t>
            </a:r>
            <a:r>
              <a:rPr lang="de-DE" sz="2600" dirty="0">
                <a:solidFill>
                  <a:srgbClr val="FF0000"/>
                </a:solidFill>
              </a:rPr>
              <a:t>bzw. </a:t>
            </a:r>
            <a:r>
              <a:rPr lang="de-DE" sz="2600" dirty="0" smtClean="0">
                <a:solidFill>
                  <a:srgbClr val="FF0000"/>
                </a:solidFill>
              </a:rPr>
              <a:t>zerstört</a:t>
            </a:r>
            <a:r>
              <a:rPr lang="de-DE" sz="2600" dirty="0" smtClean="0"/>
              <a:t>. </a:t>
            </a:r>
            <a:r>
              <a:rPr lang="de-DE" sz="2600" dirty="0"/>
              <a:t>Der Artenschutz ist </a:t>
            </a:r>
            <a:r>
              <a:rPr lang="de-DE" sz="2600" dirty="0" smtClean="0"/>
              <a:t>mindestens </a:t>
            </a:r>
            <a:r>
              <a:rPr lang="de-DE" sz="2600" dirty="0"/>
              <a:t>genauso wichtig </a:t>
            </a:r>
            <a:endParaRPr lang="de-DE" sz="2600" dirty="0" smtClean="0"/>
          </a:p>
          <a:p>
            <a:pPr marL="88900" indent="-88900">
              <a:spcBef>
                <a:spcPts val="0"/>
              </a:spcBef>
              <a:buNone/>
            </a:pPr>
            <a:r>
              <a:rPr lang="de-DE" sz="2600" dirty="0"/>
              <a:t> </a:t>
            </a:r>
            <a:r>
              <a:rPr lang="de-DE" sz="2600" dirty="0" smtClean="0"/>
              <a:t> wie </a:t>
            </a:r>
            <a:r>
              <a:rPr lang="de-DE" sz="2600" dirty="0"/>
              <a:t>der Klimaschutz</a:t>
            </a:r>
            <a:r>
              <a:rPr lang="de-DE" sz="2600" dirty="0" smtClean="0"/>
              <a:t>.</a:t>
            </a:r>
            <a:endParaRPr lang="de-DE" sz="1200" dirty="0"/>
          </a:p>
          <a:p>
            <a:pPr marL="85725" indent="0">
              <a:spcBef>
                <a:spcPts val="600"/>
              </a:spcBef>
              <a:buNone/>
            </a:pPr>
            <a:r>
              <a:rPr lang="de-DE" sz="1200" dirty="0"/>
              <a:t> </a:t>
            </a:r>
            <a:r>
              <a:rPr lang="de-DE" sz="2600" dirty="0">
                <a:solidFill>
                  <a:srgbClr val="FF0000"/>
                </a:solidFill>
              </a:rPr>
              <a:t>Veränderung des Mikroklimas </a:t>
            </a:r>
            <a:r>
              <a:rPr lang="de-DE" sz="2600" dirty="0"/>
              <a:t>durch </a:t>
            </a:r>
            <a:r>
              <a:rPr lang="de-DE" sz="2600" dirty="0" smtClean="0"/>
              <a:t>Windenergieentnahme und Luftumschichtungen.</a:t>
            </a:r>
          </a:p>
          <a:p>
            <a:pPr marL="85725" indent="0">
              <a:spcBef>
                <a:spcPts val="600"/>
              </a:spcBef>
              <a:buNone/>
            </a:pPr>
            <a:r>
              <a:rPr lang="de-DE" sz="1600" u="sng" dirty="0"/>
              <a:t>Quelle:</a:t>
            </a:r>
            <a:r>
              <a:rPr lang="de-DE" sz="1600" dirty="0"/>
              <a:t>  </a:t>
            </a:r>
            <a:r>
              <a:rPr lang="de-DE" sz="1600" dirty="0">
                <a:hlinkClick r:id="rId2"/>
              </a:rPr>
              <a:t>www.schule-studium.de/Sozialkunde/Klimawandel/Windkraft-Pro-und-Contra-Argumente</a:t>
            </a:r>
            <a:endParaRPr lang="de-DE" sz="1600" dirty="0"/>
          </a:p>
          <a:p>
            <a:pPr marL="0" indent="0">
              <a:spcBef>
                <a:spcPts val="600"/>
              </a:spcBef>
              <a:buNone/>
            </a:pPr>
            <a:endParaRPr lang="de-DE" sz="2600" b="1" dirty="0"/>
          </a:p>
          <a:p>
            <a:pPr marL="0" indent="0">
              <a:spcBef>
                <a:spcPts val="1800"/>
              </a:spcBef>
              <a:buNone/>
            </a:pPr>
            <a:r>
              <a:rPr lang="de-DE" sz="2600" b="1" u="sng" dirty="0">
                <a:solidFill>
                  <a:srgbClr val="FF0000"/>
                </a:solidFill>
              </a:rPr>
              <a:t>Offene Fragen für Eschelbach:</a:t>
            </a:r>
          </a:p>
          <a:p>
            <a:pPr marL="0" indent="0">
              <a:spcBef>
                <a:spcPts val="800"/>
              </a:spcBef>
              <a:buNone/>
              <a:tabLst>
                <a:tab pos="88900" algn="l"/>
              </a:tabLst>
            </a:pPr>
            <a:r>
              <a:rPr lang="de-DE" sz="2600" b="1" dirty="0">
                <a:solidFill>
                  <a:srgbClr val="FF0000"/>
                </a:solidFill>
              </a:rPr>
              <a:t>Wann kommt das Artenschutzgutachten für Eschelbach?</a:t>
            </a:r>
          </a:p>
          <a:p>
            <a:pPr marL="0" lvl="0" indent="0">
              <a:spcBef>
                <a:spcPts val="800"/>
              </a:spcBef>
              <a:buNone/>
              <a:tabLst>
                <a:tab pos="88900" algn="l"/>
              </a:tabLst>
            </a:pPr>
            <a:r>
              <a:rPr lang="de-DE" sz="2600" b="1" dirty="0">
                <a:solidFill>
                  <a:srgbClr val="FF0000"/>
                </a:solidFill>
              </a:rPr>
              <a:t>Wer hat Einsicht?</a:t>
            </a:r>
          </a:p>
          <a:p>
            <a:pPr marL="0" indent="0">
              <a:spcBef>
                <a:spcPts val="800"/>
              </a:spcBef>
              <a:buNone/>
              <a:tabLst>
                <a:tab pos="88900" algn="l"/>
              </a:tabLst>
            </a:pPr>
            <a:r>
              <a:rPr lang="de-DE" sz="2600" b="1" dirty="0">
                <a:solidFill>
                  <a:srgbClr val="FF0000"/>
                </a:solidFill>
              </a:rPr>
              <a:t>Wer bewertet das Gutachten im Hinblick auf die WKA?</a:t>
            </a:r>
          </a:p>
          <a:p>
            <a:endParaRPr lang="de-DE" dirty="0"/>
          </a:p>
        </p:txBody>
      </p:sp>
      <p:sp>
        <p:nvSpPr>
          <p:cNvPr id="2" name="Titel 1">
            <a:extLst>
              <a:ext uri="{FF2B5EF4-FFF2-40B4-BE49-F238E27FC236}">
                <a16:creationId xmlns:a16="http://schemas.microsoft.com/office/drawing/2014/main" xmlns="" id="{E2FB15DB-311B-484A-87C7-876273BA07FC}"/>
              </a:ext>
            </a:extLst>
          </p:cNvPr>
          <p:cNvSpPr>
            <a:spLocks noGrp="1"/>
          </p:cNvSpPr>
          <p:nvPr>
            <p:ph type="title" idx="4294967295"/>
          </p:nvPr>
        </p:nvSpPr>
        <p:spPr>
          <a:xfrm>
            <a:off x="606641" y="506272"/>
            <a:ext cx="6823969" cy="436286"/>
          </a:xfrm>
        </p:spPr>
        <p:txBody>
          <a:bodyPr>
            <a:noAutofit/>
          </a:bodyPr>
          <a:lstStyle/>
          <a:p>
            <a:r>
              <a:rPr lang="de-DE" sz="3200" b="1" u="sng" dirty="0"/>
              <a:t>5. Artenschutz, Gefahr für Flora und Fauna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5949" y="1100610"/>
            <a:ext cx="3788019" cy="221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949" y="3429000"/>
            <a:ext cx="3788020" cy="252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s://pro-natur-kraichgau.de/wp-content/uploads/2024/06/cropped-Logo.png">
            <a:extLst>
              <a:ext uri="{FF2B5EF4-FFF2-40B4-BE49-F238E27FC236}">
                <a16:creationId xmlns:a16="http://schemas.microsoft.com/office/drawing/2014/main" xmlns="" id="{394B574C-9119-4657-85B4-94A761DB978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56211" y="118012"/>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124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xmlns="" id="{E2FB15DB-311B-484A-87C7-876273BA07FC}"/>
              </a:ext>
            </a:extLst>
          </p:cNvPr>
          <p:cNvSpPr>
            <a:spLocks noGrp="1"/>
          </p:cNvSpPr>
          <p:nvPr>
            <p:ph type="title"/>
          </p:nvPr>
        </p:nvSpPr>
        <p:spPr>
          <a:xfrm>
            <a:off x="838200" y="249716"/>
            <a:ext cx="10515600" cy="868871"/>
          </a:xfrm>
        </p:spPr>
        <p:txBody>
          <a:bodyPr>
            <a:noAutofit/>
          </a:bodyPr>
          <a:lstStyle/>
          <a:p>
            <a:r>
              <a:rPr lang="de-DE" sz="3200" b="1" u="sng" dirty="0"/>
              <a:t>6. Rückbau und Entsorgungsproblematik</a:t>
            </a:r>
            <a:endParaRPr lang="de-DE" sz="3200" u="sng" dirty="0"/>
          </a:p>
        </p:txBody>
      </p:sp>
      <p:sp>
        <p:nvSpPr>
          <p:cNvPr id="5" name="Inhaltsplatzhalter 2">
            <a:extLst>
              <a:ext uri="{FF2B5EF4-FFF2-40B4-BE49-F238E27FC236}">
                <a16:creationId xmlns:a16="http://schemas.microsoft.com/office/drawing/2014/main" xmlns="" id="{032FFBEF-48D3-4EBC-ABEF-1C809222DBC1}"/>
              </a:ext>
            </a:extLst>
          </p:cNvPr>
          <p:cNvSpPr>
            <a:spLocks noGrp="1"/>
          </p:cNvSpPr>
          <p:nvPr>
            <p:ph idx="1"/>
          </p:nvPr>
        </p:nvSpPr>
        <p:spPr>
          <a:xfrm>
            <a:off x="811568" y="1772816"/>
            <a:ext cx="10515600" cy="4645738"/>
          </a:xfrm>
        </p:spPr>
        <p:txBody>
          <a:bodyPr>
            <a:normAutofit fontScale="92500" lnSpcReduction="10000"/>
          </a:bodyPr>
          <a:lstStyle/>
          <a:p>
            <a:pPr marL="0" indent="0">
              <a:buNone/>
            </a:pPr>
            <a:r>
              <a:rPr lang="de-DE" sz="2000" b="1" dirty="0">
                <a:solidFill>
                  <a:srgbClr val="FF0000"/>
                </a:solidFill>
              </a:rPr>
              <a:t>Nach 20 Jahren endet die Förderung durch das EEG</a:t>
            </a:r>
            <a:r>
              <a:rPr lang="de-DE" b="1" dirty="0">
                <a:solidFill>
                  <a:srgbClr val="FF0000"/>
                </a:solidFill>
              </a:rPr>
              <a:t> (Erneuerbare-Energien-Gesetz</a:t>
            </a:r>
            <a:r>
              <a:rPr lang="de-DE" b="1" dirty="0" smtClean="0">
                <a:solidFill>
                  <a:srgbClr val="FF0000"/>
                </a:solidFill>
              </a:rPr>
              <a:t>).</a:t>
            </a:r>
            <a:r>
              <a:rPr lang="de-DE" b="1" dirty="0">
                <a:solidFill>
                  <a:srgbClr val="FF0000"/>
                </a:solidFill>
              </a:rPr>
              <a:t> </a:t>
            </a:r>
            <a:r>
              <a:rPr lang="de-DE" b="1" dirty="0" smtClean="0">
                <a:solidFill>
                  <a:srgbClr val="FF0000"/>
                </a:solidFill>
              </a:rPr>
              <a:t>Da aber ohne EEG-</a:t>
            </a:r>
          </a:p>
          <a:p>
            <a:pPr marL="0" indent="0">
              <a:lnSpc>
                <a:spcPct val="110000"/>
              </a:lnSpc>
              <a:spcBef>
                <a:spcPts val="600"/>
              </a:spcBef>
              <a:buNone/>
            </a:pPr>
            <a:r>
              <a:rPr lang="de-DE" b="1" dirty="0" smtClean="0">
                <a:solidFill>
                  <a:srgbClr val="FF0000"/>
                </a:solidFill>
              </a:rPr>
              <a:t>Förderung </a:t>
            </a:r>
            <a:r>
              <a:rPr lang="de-DE" b="1" dirty="0">
                <a:solidFill>
                  <a:srgbClr val="FF0000"/>
                </a:solidFill>
              </a:rPr>
              <a:t>viele WKA nicht wirtschaftlich zu betreiben </a:t>
            </a:r>
            <a:r>
              <a:rPr lang="de-DE" b="1" dirty="0" smtClean="0">
                <a:solidFill>
                  <a:srgbClr val="FF0000"/>
                </a:solidFill>
              </a:rPr>
              <a:t>sind, bedeutet dies </a:t>
            </a:r>
            <a:r>
              <a:rPr lang="de-DE" sz="2000" b="1" dirty="0" smtClean="0">
                <a:solidFill>
                  <a:srgbClr val="FF0000"/>
                </a:solidFill>
              </a:rPr>
              <a:t>auch das </a:t>
            </a:r>
            <a:r>
              <a:rPr lang="de-DE" sz="2000" b="1" dirty="0">
                <a:solidFill>
                  <a:srgbClr val="FF0000"/>
                </a:solidFill>
              </a:rPr>
              <a:t>Ende der </a:t>
            </a:r>
            <a:endParaRPr lang="de-DE" sz="2000" b="1" dirty="0" smtClean="0">
              <a:solidFill>
                <a:srgbClr val="FF0000"/>
              </a:solidFill>
            </a:endParaRPr>
          </a:p>
          <a:p>
            <a:pPr marL="0" indent="0">
              <a:lnSpc>
                <a:spcPct val="110000"/>
              </a:lnSpc>
              <a:spcBef>
                <a:spcPts val="600"/>
              </a:spcBef>
              <a:buNone/>
            </a:pPr>
            <a:r>
              <a:rPr lang="de-DE" sz="2000" b="1" dirty="0" smtClean="0">
                <a:solidFill>
                  <a:srgbClr val="FF0000"/>
                </a:solidFill>
              </a:rPr>
              <a:t>Nutzungszeit der WKA</a:t>
            </a:r>
            <a:r>
              <a:rPr lang="de-DE" b="1" dirty="0" smtClean="0">
                <a:solidFill>
                  <a:srgbClr val="FF0000"/>
                </a:solidFill>
              </a:rPr>
              <a:t>!</a:t>
            </a:r>
            <a:r>
              <a:rPr lang="de-DE" sz="2000" b="1" dirty="0" smtClean="0">
                <a:solidFill>
                  <a:srgbClr val="FF0000"/>
                </a:solidFill>
              </a:rPr>
              <a:t>  </a:t>
            </a:r>
            <a:r>
              <a:rPr lang="de-DE" sz="1100" u="sng" dirty="0" smtClean="0"/>
              <a:t>Quelle:</a:t>
            </a:r>
            <a:r>
              <a:rPr lang="de-DE" sz="1100" dirty="0" smtClean="0"/>
              <a:t> </a:t>
            </a:r>
            <a:r>
              <a:rPr lang="de-DE" sz="1100" dirty="0"/>
              <a:t>ZDF-Sendung </a:t>
            </a:r>
            <a:r>
              <a:rPr lang="de-DE" sz="1100" dirty="0" smtClean="0"/>
              <a:t>Frontal vom 02.09.2025</a:t>
            </a:r>
            <a:endParaRPr lang="de-DE" sz="1100" b="1" dirty="0"/>
          </a:p>
          <a:p>
            <a:pPr marL="0" indent="0">
              <a:buNone/>
            </a:pPr>
            <a:r>
              <a:rPr lang="de-DE" sz="2000" b="1" dirty="0"/>
              <a:t>→ Rückbau der </a:t>
            </a:r>
            <a:r>
              <a:rPr lang="de-DE" sz="2000" b="1" dirty="0" smtClean="0"/>
              <a:t>WKA !</a:t>
            </a:r>
            <a:endParaRPr lang="de-DE" sz="2000" b="1" dirty="0"/>
          </a:p>
          <a:p>
            <a:pPr marL="0" indent="0">
              <a:spcBef>
                <a:spcPts val="1800"/>
              </a:spcBef>
              <a:buNone/>
            </a:pPr>
            <a:r>
              <a:rPr lang="de-DE" sz="2000" b="1" dirty="0"/>
              <a:t>                                     </a:t>
            </a:r>
            <a:r>
              <a:rPr lang="de-DE" sz="2000" b="1" dirty="0" smtClean="0"/>
              <a:t>Die </a:t>
            </a:r>
            <a:r>
              <a:rPr lang="de-DE" sz="2000" b="1" dirty="0"/>
              <a:t>Macht der schönen Bilder:</a:t>
            </a:r>
          </a:p>
          <a:p>
            <a:pPr marL="0" indent="0">
              <a:spcBef>
                <a:spcPts val="1800"/>
              </a:spcBef>
              <a:buNone/>
            </a:pPr>
            <a:endParaRPr lang="de-DE" sz="2400" b="1" dirty="0"/>
          </a:p>
          <a:p>
            <a:pPr marL="0" indent="0">
              <a:spcBef>
                <a:spcPts val="1800"/>
              </a:spcBef>
              <a:buNone/>
            </a:pPr>
            <a:endParaRPr lang="de-DE" sz="2400" b="1" dirty="0"/>
          </a:p>
          <a:p>
            <a:pPr marL="0" indent="0">
              <a:spcBef>
                <a:spcPts val="1800"/>
              </a:spcBef>
              <a:buNone/>
            </a:pPr>
            <a:endParaRPr lang="de-DE" sz="2400" b="1" dirty="0"/>
          </a:p>
          <a:p>
            <a:pPr marL="0" indent="0">
              <a:buNone/>
            </a:pPr>
            <a:r>
              <a:rPr lang="de-DE" sz="1100" dirty="0"/>
              <a:t>          </a:t>
            </a:r>
            <a:r>
              <a:rPr lang="de-DE" sz="1100" dirty="0" smtClean="0"/>
              <a:t>      </a:t>
            </a:r>
            <a:endParaRPr lang="de-DE" sz="1100" u="sng" dirty="0"/>
          </a:p>
          <a:p>
            <a:pPr marL="0" indent="0">
              <a:buNone/>
            </a:pPr>
            <a:r>
              <a:rPr lang="de-DE" sz="1100" u="sng" dirty="0"/>
              <a:t>Quelle:</a:t>
            </a:r>
            <a:endParaRPr lang="de-DE" sz="1100" dirty="0"/>
          </a:p>
          <a:p>
            <a:pPr marL="0" indent="0">
              <a:spcBef>
                <a:spcPts val="0"/>
              </a:spcBef>
              <a:buNone/>
            </a:pPr>
            <a:r>
              <a:rPr lang="de-DE" sz="1100" dirty="0"/>
              <a:t>Vortrag Badenova in Sinsheim, November 2023</a:t>
            </a:r>
          </a:p>
          <a:p>
            <a:pPr marL="0" indent="0">
              <a:spcBef>
                <a:spcPts val="0"/>
              </a:spcBef>
              <a:buNone/>
            </a:pPr>
            <a:r>
              <a:rPr lang="de-DE" sz="1200" dirty="0">
                <a:hlinkClick r:id="rId2"/>
              </a:rPr>
              <a:t>www.schule-studium.de/Sozialkunde/Klimawandel/Windkraft</a:t>
            </a:r>
            <a:r>
              <a:rPr lang="de-DE" sz="1200" dirty="0"/>
              <a:t>-Pro-und-Contra-Argumente</a:t>
            </a:r>
          </a:p>
          <a:p>
            <a:pPr marL="0" indent="0">
              <a:buNone/>
            </a:pPr>
            <a:endParaRPr lang="de-DE" sz="2400" dirty="0"/>
          </a:p>
          <a:p>
            <a:pPr marL="0" indent="0">
              <a:spcBef>
                <a:spcPts val="1800"/>
              </a:spcBef>
              <a:buNone/>
            </a:pPr>
            <a:endParaRPr lang="de-DE" sz="2400" dirty="0"/>
          </a:p>
          <a:p>
            <a:pPr>
              <a:spcBef>
                <a:spcPts val="1800"/>
              </a:spcBef>
            </a:pPr>
            <a:endParaRPr lang="de-DE" sz="3700" b="1" u="sng" dirty="0"/>
          </a:p>
          <a:p>
            <a:pPr marL="0" indent="0">
              <a:spcBef>
                <a:spcPts val="1800"/>
              </a:spcBef>
              <a:buNone/>
            </a:pPr>
            <a:endParaRPr lang="de-DE" sz="3700" b="1" u="sng" dirty="0"/>
          </a:p>
          <a:p>
            <a:pPr>
              <a:spcBef>
                <a:spcPts val="1800"/>
              </a:spcBef>
            </a:pPr>
            <a:endParaRPr lang="de-DE" sz="3700" b="1" u="sng" dirty="0"/>
          </a:p>
          <a:p>
            <a:pPr marL="0" indent="0">
              <a:spcBef>
                <a:spcPts val="1800"/>
              </a:spcBef>
              <a:buNone/>
            </a:pPr>
            <a:endParaRPr lang="de-DE" sz="3700" b="1" dirty="0"/>
          </a:p>
          <a:p>
            <a:endParaRPr lang="de-DE" dirty="0"/>
          </a:p>
        </p:txBody>
      </p:sp>
      <p:sp>
        <p:nvSpPr>
          <p:cNvPr id="2" name="Datumsplatzhalter 1">
            <a:extLst>
              <a:ext uri="{FF2B5EF4-FFF2-40B4-BE49-F238E27FC236}">
                <a16:creationId xmlns:a16="http://schemas.microsoft.com/office/drawing/2014/main" xmlns="" id="{2F6910A9-0A99-4B93-B730-7836FB1ED9C5}"/>
              </a:ext>
            </a:extLst>
          </p:cNvPr>
          <p:cNvSpPr>
            <a:spLocks noGrp="1"/>
          </p:cNvSpPr>
          <p:nvPr>
            <p:ph type="dt" sz="half" idx="10"/>
          </p:nvPr>
        </p:nvSpPr>
        <p:spPr/>
        <p:txBody>
          <a:bodyPr/>
          <a:lstStyle/>
          <a:p>
            <a:fld id="{D9DE8910-947D-4B67-893E-88803F97A55A}" type="datetime1">
              <a:rPr lang="de-DE" smtClean="0"/>
              <a:t>09.09.2025</a:t>
            </a:fld>
            <a:endParaRPr lang="de-DE" dirty="0"/>
          </a:p>
        </p:txBody>
      </p:sp>
      <p:sp>
        <p:nvSpPr>
          <p:cNvPr id="3" name="Fußzeilenplatzhalter 2">
            <a:extLst>
              <a:ext uri="{FF2B5EF4-FFF2-40B4-BE49-F238E27FC236}">
                <a16:creationId xmlns:a16="http://schemas.microsoft.com/office/drawing/2014/main" xmlns="" id="{16C8BA59-3F82-4ED6-B666-FFCAD44DC0C8}"/>
              </a:ext>
            </a:extLst>
          </p:cNvPr>
          <p:cNvSpPr>
            <a:spLocks noGrp="1"/>
          </p:cNvSpPr>
          <p:nvPr>
            <p:ph type="ftr" sz="quarter" idx="11"/>
          </p:nvPr>
        </p:nvSpPr>
        <p:spPr/>
        <p:txBody>
          <a:bodyPr/>
          <a:lstStyle/>
          <a:p>
            <a:r>
              <a:rPr lang="de-DE" dirty="0"/>
              <a:t>Bürgerinitiative Pro Natur Kraichgau</a:t>
            </a:r>
          </a:p>
        </p:txBody>
      </p:sp>
      <p:sp>
        <p:nvSpPr>
          <p:cNvPr id="7" name="Foliennummernplatzhalter 6">
            <a:extLst>
              <a:ext uri="{FF2B5EF4-FFF2-40B4-BE49-F238E27FC236}">
                <a16:creationId xmlns:a16="http://schemas.microsoft.com/office/drawing/2014/main" xmlns="" id="{238512A9-2145-44BA-947D-4D29303CBF63}"/>
              </a:ext>
            </a:extLst>
          </p:cNvPr>
          <p:cNvSpPr>
            <a:spLocks noGrp="1"/>
          </p:cNvSpPr>
          <p:nvPr>
            <p:ph type="sldNum" sz="quarter" idx="12"/>
          </p:nvPr>
        </p:nvSpPr>
        <p:spPr/>
        <p:txBody>
          <a:bodyPr/>
          <a:lstStyle/>
          <a:p>
            <a:fld id="{33A72CC2-9615-4FD1-AD0C-C64EECB3A9AC}" type="slidenum">
              <a:rPr lang="de-DE" smtClean="0"/>
              <a:t>19</a:t>
            </a:fld>
            <a:endParaRPr lang="de-DE" dirty="0"/>
          </a:p>
        </p:txBody>
      </p:sp>
      <p:pic>
        <p:nvPicPr>
          <p:cNvPr id="6" name="Grafik 5"/>
          <p:cNvPicPr/>
          <p:nvPr/>
        </p:nvPicPr>
        <p:blipFill>
          <a:blip r:embed="rId3"/>
          <a:stretch>
            <a:fillRect/>
          </a:stretch>
        </p:blipFill>
        <p:spPr>
          <a:xfrm>
            <a:off x="6169237" y="2876453"/>
            <a:ext cx="5211195" cy="3071678"/>
          </a:xfrm>
          <a:prstGeom prst="rect">
            <a:avLst/>
          </a:prstGeom>
        </p:spPr>
      </p:pic>
      <p:pic>
        <p:nvPicPr>
          <p:cNvPr id="9" name="Picture 2" descr="https://pro-natur-kraichgau.de/wp-content/uploads/2024/06/cropped-Logo.png">
            <a:extLst>
              <a:ext uri="{FF2B5EF4-FFF2-40B4-BE49-F238E27FC236}">
                <a16:creationId xmlns:a16="http://schemas.microsoft.com/office/drawing/2014/main" xmlns="" id="{248018BF-75A1-4794-94D6-CC2336E4499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414624" y="399498"/>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017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2B757CC-9284-4D14-AFA6-864036043DC4}"/>
              </a:ext>
            </a:extLst>
          </p:cNvPr>
          <p:cNvSpPr>
            <a:spLocks noGrp="1"/>
          </p:cNvSpPr>
          <p:nvPr>
            <p:ph type="title"/>
          </p:nvPr>
        </p:nvSpPr>
        <p:spPr>
          <a:xfrm>
            <a:off x="767408" y="620688"/>
            <a:ext cx="10587608" cy="910631"/>
          </a:xfrm>
        </p:spPr>
        <p:txBody>
          <a:bodyPr>
            <a:noAutofit/>
          </a:bodyPr>
          <a:lstStyle/>
          <a:p>
            <a:r>
              <a:rPr lang="de-DE" sz="3200" b="1" dirty="0"/>
              <a:t>Die Medien berichten inflationär vor allem von den </a:t>
            </a:r>
            <a:br>
              <a:rPr lang="de-DE" sz="3200" b="1" dirty="0"/>
            </a:br>
            <a:r>
              <a:rPr lang="de-DE" sz="3200" b="1" dirty="0"/>
              <a:t>Vorteilen der Windkraft</a:t>
            </a:r>
          </a:p>
        </p:txBody>
      </p:sp>
      <p:sp>
        <p:nvSpPr>
          <p:cNvPr id="3" name="Inhaltsplatzhalter 2">
            <a:extLst>
              <a:ext uri="{FF2B5EF4-FFF2-40B4-BE49-F238E27FC236}">
                <a16:creationId xmlns:a16="http://schemas.microsoft.com/office/drawing/2014/main" xmlns="" id="{9C47B197-9E3F-41E4-AE4A-AC0CBEA7F9AC}"/>
              </a:ext>
            </a:extLst>
          </p:cNvPr>
          <p:cNvSpPr>
            <a:spLocks noGrp="1"/>
          </p:cNvSpPr>
          <p:nvPr>
            <p:ph idx="1"/>
          </p:nvPr>
        </p:nvSpPr>
        <p:spPr>
          <a:xfrm>
            <a:off x="855956" y="1932156"/>
            <a:ext cx="10898081" cy="4351338"/>
          </a:xfrm>
        </p:spPr>
        <p:txBody>
          <a:bodyPr>
            <a:normAutofit/>
          </a:bodyPr>
          <a:lstStyle/>
          <a:p>
            <a:pPr marL="357188" indent="-268288">
              <a:buFont typeface="Wingdings" panose="05000000000000000000" pitchFamily="2" charset="2"/>
              <a:buChar char="Ø"/>
            </a:pPr>
            <a:r>
              <a:rPr lang="de-DE" sz="2000" b="1" dirty="0"/>
              <a:t>Kein Ausstoß klimaschädlicher Gase wie CO</a:t>
            </a:r>
            <a:r>
              <a:rPr lang="de-DE" sz="2000" b="1" baseline="-25000" dirty="0"/>
              <a:t>2</a:t>
            </a:r>
            <a:r>
              <a:rPr lang="de-DE" sz="2000" b="1" dirty="0"/>
              <a:t> im laufenden Betrieb</a:t>
            </a:r>
          </a:p>
          <a:p>
            <a:pPr marL="357188" lvl="0" indent="-268288">
              <a:buFont typeface="Wingdings" panose="05000000000000000000" pitchFamily="2" charset="2"/>
              <a:buChar char="Ø"/>
            </a:pPr>
            <a:r>
              <a:rPr lang="de-DE" sz="2000" b="1" dirty="0"/>
              <a:t>Klimaschutz</a:t>
            </a:r>
            <a:r>
              <a:rPr lang="de-DE" sz="2000" dirty="0"/>
              <a:t>, </a:t>
            </a:r>
            <a:r>
              <a:rPr lang="de-DE" sz="2000" b="1" dirty="0"/>
              <a:t>Rettung des Weltklimas</a:t>
            </a:r>
            <a:endParaRPr lang="de-DE" sz="2000" dirty="0"/>
          </a:p>
          <a:p>
            <a:pPr marL="357188" indent="-268288">
              <a:buFont typeface="Wingdings" panose="05000000000000000000" pitchFamily="2" charset="2"/>
              <a:buChar char="Ø"/>
            </a:pPr>
            <a:r>
              <a:rPr lang="de-DE" sz="2000" b="1" dirty="0"/>
              <a:t>Wind als kostenlose und unerschöpfliche Ressource</a:t>
            </a:r>
          </a:p>
          <a:p>
            <a:pPr marL="357188" indent="-268288">
              <a:buFont typeface="Wingdings" panose="05000000000000000000" pitchFamily="2" charset="2"/>
              <a:buChar char="Ø"/>
            </a:pPr>
            <a:r>
              <a:rPr lang="de-DE" sz="2000" b="1" dirty="0"/>
              <a:t>Keine radioaktiven Abfälle wie bei der Atomkraft</a:t>
            </a:r>
          </a:p>
          <a:p>
            <a:pPr marL="357188" indent="-268288">
              <a:buFont typeface="Wingdings" panose="05000000000000000000" pitchFamily="2" charset="2"/>
              <a:buChar char="Ø"/>
            </a:pPr>
            <a:r>
              <a:rPr lang="de-DE" sz="2000" b="1" dirty="0"/>
              <a:t>Windenergie schafft viele zukunftsorientierte Jobs in Deutschland</a:t>
            </a:r>
          </a:p>
          <a:p>
            <a:pPr marL="357188" indent="-268288">
              <a:buFont typeface="Wingdings" panose="05000000000000000000" pitchFamily="2" charset="2"/>
              <a:buChar char="Ø"/>
            </a:pPr>
            <a:r>
              <a:rPr lang="de-DE" sz="2000" b="1" dirty="0"/>
              <a:t>Kommunen, die den Netzbetreibern Land verpachten, haben eine verlässliche Einnahmequelle über Jahre hinweg</a:t>
            </a:r>
            <a:endParaRPr lang="de-DE" sz="800" b="1" dirty="0"/>
          </a:p>
          <a:p>
            <a:pPr marL="92075" indent="0">
              <a:buNone/>
            </a:pPr>
            <a:r>
              <a:rPr lang="de-DE" sz="1100" u="sng" dirty="0"/>
              <a:t>Quelle:</a:t>
            </a:r>
            <a:r>
              <a:rPr lang="de-DE" sz="1100" dirty="0"/>
              <a:t>  </a:t>
            </a:r>
            <a:r>
              <a:rPr lang="de-DE" sz="1100" dirty="0">
                <a:hlinkClick r:id="rId2"/>
              </a:rPr>
              <a:t>www.schule-studium.de/Sozialkunde/Klimawandel/Windkraft</a:t>
            </a:r>
            <a:r>
              <a:rPr lang="de-DE" sz="1100" dirty="0"/>
              <a:t>-Pro-und-Contra-Argumente</a:t>
            </a:r>
          </a:p>
          <a:p>
            <a:pPr marL="0" indent="0">
              <a:buNone/>
            </a:pPr>
            <a:endParaRPr lang="de-DE" sz="2400" b="1" dirty="0"/>
          </a:p>
          <a:p>
            <a:endParaRPr lang="de-DE" b="1" dirty="0"/>
          </a:p>
          <a:p>
            <a:endParaRPr lang="de-DE" dirty="0"/>
          </a:p>
        </p:txBody>
      </p:sp>
      <p:sp>
        <p:nvSpPr>
          <p:cNvPr id="4" name="Datumsplatzhalter 3">
            <a:extLst>
              <a:ext uri="{FF2B5EF4-FFF2-40B4-BE49-F238E27FC236}">
                <a16:creationId xmlns:a16="http://schemas.microsoft.com/office/drawing/2014/main" xmlns="" id="{E569D224-6696-4B40-8A96-38B48911F268}"/>
              </a:ext>
            </a:extLst>
          </p:cNvPr>
          <p:cNvSpPr>
            <a:spLocks noGrp="1"/>
          </p:cNvSpPr>
          <p:nvPr>
            <p:ph type="dt" sz="half" idx="10"/>
          </p:nvPr>
        </p:nvSpPr>
        <p:spPr/>
        <p:txBody>
          <a:bodyPr/>
          <a:lstStyle/>
          <a:p>
            <a:fld id="{3E1F542B-7E4F-43DA-9857-12C43E2AB5A4}" type="datetime1">
              <a:rPr lang="de-DE" smtClean="0"/>
              <a:t>09.09.2025</a:t>
            </a:fld>
            <a:endParaRPr lang="de-DE" dirty="0"/>
          </a:p>
        </p:txBody>
      </p:sp>
      <p:sp>
        <p:nvSpPr>
          <p:cNvPr id="5" name="Fußzeilenplatzhalter 4">
            <a:extLst>
              <a:ext uri="{FF2B5EF4-FFF2-40B4-BE49-F238E27FC236}">
                <a16:creationId xmlns:a16="http://schemas.microsoft.com/office/drawing/2014/main" xmlns="" id="{995BDED3-CC94-4A90-9B87-9DBD824043EE}"/>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3A82111C-3D17-4BCF-B9DA-E8197F1392C1}"/>
              </a:ext>
            </a:extLst>
          </p:cNvPr>
          <p:cNvSpPr>
            <a:spLocks noGrp="1"/>
          </p:cNvSpPr>
          <p:nvPr>
            <p:ph type="sldNum" sz="quarter" idx="12"/>
          </p:nvPr>
        </p:nvSpPr>
        <p:spPr/>
        <p:txBody>
          <a:bodyPr/>
          <a:lstStyle/>
          <a:p>
            <a:fld id="{33A72CC2-9615-4FD1-AD0C-C64EECB3A9AC}" type="slidenum">
              <a:rPr lang="de-DE" smtClean="0"/>
              <a:t>2</a:t>
            </a:fld>
            <a:endParaRPr lang="de-DE" dirty="0"/>
          </a:p>
        </p:txBody>
      </p:sp>
      <p:pic>
        <p:nvPicPr>
          <p:cNvPr id="7" name="Picture 2" descr="https://pro-natur-kraichgau.de/wp-content/uploads/2024/06/cropped-Logo.png">
            <a:extLst>
              <a:ext uri="{FF2B5EF4-FFF2-40B4-BE49-F238E27FC236}">
                <a16:creationId xmlns:a16="http://schemas.microsoft.com/office/drawing/2014/main" xmlns="" id="{30A9C50B-9B4E-437B-98B8-82CA22DD3CA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8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2490" y="243496"/>
            <a:ext cx="10515600" cy="604120"/>
          </a:xfrm>
        </p:spPr>
        <p:txBody>
          <a:bodyPr>
            <a:normAutofit fontScale="92500" lnSpcReduction="20000"/>
          </a:bodyPr>
          <a:lstStyle/>
          <a:p>
            <a:pPr marL="0" indent="0">
              <a:buNone/>
            </a:pPr>
            <a:r>
              <a:rPr lang="de-DE" sz="2400" b="1" dirty="0" smtClean="0"/>
              <a:t>Nach 20 Jahren Nutzungsdauer sieht </a:t>
            </a:r>
            <a:r>
              <a:rPr lang="de-DE" sz="2400" b="1" dirty="0"/>
              <a:t>die Realität häufig </a:t>
            </a:r>
            <a:r>
              <a:rPr lang="de-DE" sz="2400" b="1" dirty="0" smtClean="0"/>
              <a:t>leider anders </a:t>
            </a:r>
            <a:r>
              <a:rPr lang="de-DE" sz="2400" b="1" dirty="0"/>
              <a:t>aus - davon hört man </a:t>
            </a:r>
            <a:r>
              <a:rPr lang="de-DE" sz="2400" b="1" dirty="0" smtClean="0"/>
              <a:t>nichts !</a:t>
            </a:r>
            <a:endParaRPr lang="de-DE" sz="2400" b="1" dirty="0"/>
          </a:p>
          <a:p>
            <a:pPr marL="0" indent="0">
              <a:buNone/>
            </a:pPr>
            <a:endParaRPr lang="de-DE" dirty="0"/>
          </a:p>
          <a:p>
            <a:pPr marL="0" indent="0">
              <a:buNone/>
            </a:pPr>
            <a:endParaRPr lang="de-DE" dirty="0"/>
          </a:p>
        </p:txBody>
      </p:sp>
      <p:sp>
        <p:nvSpPr>
          <p:cNvPr id="2" name="Datumsplatzhalter 1">
            <a:extLst>
              <a:ext uri="{FF2B5EF4-FFF2-40B4-BE49-F238E27FC236}">
                <a16:creationId xmlns:a16="http://schemas.microsoft.com/office/drawing/2014/main" xmlns="" id="{E099EBAC-41C6-4764-95CA-8E15DB9BAE68}"/>
              </a:ext>
            </a:extLst>
          </p:cNvPr>
          <p:cNvSpPr>
            <a:spLocks noGrp="1"/>
          </p:cNvSpPr>
          <p:nvPr>
            <p:ph type="dt" sz="half" idx="10"/>
          </p:nvPr>
        </p:nvSpPr>
        <p:spPr/>
        <p:txBody>
          <a:bodyPr/>
          <a:lstStyle/>
          <a:p>
            <a:fld id="{2F8860B5-E0A2-40E4-9781-AFA76DE718F8}" type="datetime1">
              <a:rPr lang="de-DE" smtClean="0"/>
              <a:t>09.09.2025</a:t>
            </a:fld>
            <a:endParaRPr lang="de-DE" dirty="0"/>
          </a:p>
        </p:txBody>
      </p:sp>
      <p:sp>
        <p:nvSpPr>
          <p:cNvPr id="8" name="Fußzeilenplatzhalter 7">
            <a:extLst>
              <a:ext uri="{FF2B5EF4-FFF2-40B4-BE49-F238E27FC236}">
                <a16:creationId xmlns:a16="http://schemas.microsoft.com/office/drawing/2014/main" xmlns="" id="{B98606AF-5921-4169-BE03-1088C3F434CB}"/>
              </a:ext>
            </a:extLst>
          </p:cNvPr>
          <p:cNvSpPr>
            <a:spLocks noGrp="1"/>
          </p:cNvSpPr>
          <p:nvPr>
            <p:ph type="ftr" sz="quarter" idx="11"/>
          </p:nvPr>
        </p:nvSpPr>
        <p:spPr/>
        <p:txBody>
          <a:bodyPr/>
          <a:lstStyle/>
          <a:p>
            <a:r>
              <a:rPr lang="de-DE" dirty="0"/>
              <a:t>Bürgerinitiative Pro Natur Kraichgau</a:t>
            </a:r>
          </a:p>
        </p:txBody>
      </p:sp>
      <p:sp>
        <p:nvSpPr>
          <p:cNvPr id="9" name="Foliennummernplatzhalter 8">
            <a:extLst>
              <a:ext uri="{FF2B5EF4-FFF2-40B4-BE49-F238E27FC236}">
                <a16:creationId xmlns:a16="http://schemas.microsoft.com/office/drawing/2014/main" xmlns="" id="{188249B9-1C99-47C2-BB20-2C6EAA3C6A6B}"/>
              </a:ext>
            </a:extLst>
          </p:cNvPr>
          <p:cNvSpPr>
            <a:spLocks noGrp="1"/>
          </p:cNvSpPr>
          <p:nvPr>
            <p:ph type="sldNum" sz="quarter" idx="12"/>
          </p:nvPr>
        </p:nvSpPr>
        <p:spPr/>
        <p:txBody>
          <a:bodyPr/>
          <a:lstStyle/>
          <a:p>
            <a:fld id="{33A72CC2-9615-4FD1-AD0C-C64EECB3A9AC}" type="slidenum">
              <a:rPr lang="de-DE" smtClean="0"/>
              <a:t>20</a:t>
            </a:fld>
            <a:endParaRPr lang="de-DE" dirty="0"/>
          </a:p>
        </p:txBody>
      </p:sp>
      <p:pic>
        <p:nvPicPr>
          <p:cNvPr id="4" name="Grafik 3"/>
          <p:cNvPicPr/>
          <p:nvPr/>
        </p:nvPicPr>
        <p:blipFill>
          <a:blip r:embed="rId2"/>
          <a:stretch>
            <a:fillRect/>
          </a:stretch>
        </p:blipFill>
        <p:spPr>
          <a:xfrm>
            <a:off x="6198293" y="847615"/>
            <a:ext cx="5511353" cy="4962534"/>
          </a:xfrm>
          <a:prstGeom prst="rect">
            <a:avLst/>
          </a:prstGeom>
        </p:spPr>
      </p:pic>
      <p:pic>
        <p:nvPicPr>
          <p:cNvPr id="5" name="Grafik 4"/>
          <p:cNvPicPr/>
          <p:nvPr/>
        </p:nvPicPr>
        <p:blipFill>
          <a:blip r:embed="rId3"/>
          <a:stretch>
            <a:fillRect/>
          </a:stretch>
        </p:blipFill>
        <p:spPr>
          <a:xfrm>
            <a:off x="488611" y="3169395"/>
            <a:ext cx="4935645" cy="1944143"/>
          </a:xfrm>
          <a:prstGeom prst="rect">
            <a:avLst/>
          </a:prstGeom>
        </p:spPr>
      </p:pic>
      <p:sp>
        <p:nvSpPr>
          <p:cNvPr id="6" name="Rechteck 5"/>
          <p:cNvSpPr/>
          <p:nvPr/>
        </p:nvSpPr>
        <p:spPr>
          <a:xfrm>
            <a:off x="364325" y="5282537"/>
            <a:ext cx="5603150" cy="1055225"/>
          </a:xfrm>
          <a:prstGeom prst="rect">
            <a:avLst/>
          </a:prstGeom>
        </p:spPr>
        <p:txBody>
          <a:bodyPr wrap="square">
            <a:spAutoFit/>
          </a:bodyPr>
          <a:lstStyle/>
          <a:p>
            <a:pPr>
              <a:lnSpc>
                <a:spcPts val="2500"/>
              </a:lnSpc>
            </a:pPr>
            <a:r>
              <a:rPr lang="de-DE" sz="2000" b="1" dirty="0"/>
              <a:t>Bei der Zerkleinerung entsteht gesundheits-schädlicher, krebserregender lungengängiger </a:t>
            </a:r>
            <a:r>
              <a:rPr lang="de-DE" sz="2000" b="1" dirty="0" smtClean="0"/>
              <a:t>Feinstaub!</a:t>
            </a:r>
            <a:endParaRPr lang="de-DE" sz="20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12" y="847616"/>
            <a:ext cx="4935644" cy="2135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eck 6"/>
          <p:cNvSpPr/>
          <p:nvPr/>
        </p:nvSpPr>
        <p:spPr>
          <a:xfrm>
            <a:off x="6198293" y="5937268"/>
            <a:ext cx="5603150" cy="412934"/>
          </a:xfrm>
          <a:prstGeom prst="rect">
            <a:avLst/>
          </a:prstGeom>
        </p:spPr>
        <p:txBody>
          <a:bodyPr wrap="square">
            <a:spAutoFit/>
          </a:bodyPr>
          <a:lstStyle/>
          <a:p>
            <a:pPr>
              <a:lnSpc>
                <a:spcPts val="2500"/>
              </a:lnSpc>
            </a:pPr>
            <a:r>
              <a:rPr lang="de-DE" sz="2000" b="1" dirty="0"/>
              <a:t>Flügelblätter werden häufig einfach </a:t>
            </a:r>
            <a:r>
              <a:rPr lang="de-DE" sz="2000" b="1" dirty="0" smtClean="0"/>
              <a:t>vergraben!</a:t>
            </a:r>
            <a:endParaRPr lang="de-DE" sz="2000" b="1" dirty="0"/>
          </a:p>
        </p:txBody>
      </p:sp>
      <p:pic>
        <p:nvPicPr>
          <p:cNvPr id="11" name="Picture 2" descr="https://pro-natur-kraichgau.de/wp-content/uploads/2024/06/cropped-Logo.png">
            <a:extLst>
              <a:ext uri="{FF2B5EF4-FFF2-40B4-BE49-F238E27FC236}">
                <a16:creationId xmlns:a16="http://schemas.microsoft.com/office/drawing/2014/main" xmlns="" id="{EC364A08-8970-4BFA-A07B-DDB8DD28AEC8}"/>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1046386" y="120796"/>
            <a:ext cx="663260" cy="663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41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26128" y="466319"/>
            <a:ext cx="10936550" cy="5534986"/>
          </a:xfrm>
        </p:spPr>
        <p:txBody>
          <a:bodyPr>
            <a:normAutofit fontScale="25000" lnSpcReduction="20000"/>
          </a:bodyPr>
          <a:lstStyle/>
          <a:p>
            <a:pPr marL="0" indent="0">
              <a:buNone/>
            </a:pPr>
            <a:r>
              <a:rPr lang="de-DE" sz="6800" b="1" dirty="0"/>
              <a:t>Warnung des Umweltbundesamtes: </a:t>
            </a:r>
          </a:p>
          <a:p>
            <a:pPr marL="0" indent="0">
              <a:buNone/>
            </a:pPr>
            <a:r>
              <a:rPr lang="de-DE" sz="6800" b="1" dirty="0"/>
              <a:t>Ausgediente Rotoren stellen ein erhebliches Entsorgungsproblem dar!</a:t>
            </a:r>
          </a:p>
          <a:p>
            <a:pPr marL="0" indent="0">
              <a:buNone/>
            </a:pPr>
            <a:endParaRPr lang="de-DE" sz="6800" b="1" dirty="0"/>
          </a:p>
          <a:p>
            <a:pPr marL="0" indent="0">
              <a:buNone/>
            </a:pPr>
            <a:r>
              <a:rPr lang="de-DE" sz="6800" dirty="0"/>
              <a:t>Eine Studie des Umweltbundesamtes stellt hierzu alarmierend fest:</a:t>
            </a:r>
          </a:p>
          <a:p>
            <a:pPr marL="268288" indent="-268288">
              <a:buFont typeface="Wingdings" panose="05000000000000000000" pitchFamily="2" charset="2"/>
              <a:buChar char="Ø"/>
            </a:pPr>
            <a:r>
              <a:rPr lang="de-DE" sz="6800" dirty="0"/>
              <a:t>Die </a:t>
            </a:r>
            <a:r>
              <a:rPr lang="de-DE" sz="6800" b="1" dirty="0"/>
              <a:t>energetische Verwertung </a:t>
            </a:r>
            <a:r>
              <a:rPr lang="de-DE" sz="6800" dirty="0"/>
              <a:t>in einer Müllverbrennungsanlage ist aufgrund der potenziellen </a:t>
            </a:r>
            <a:r>
              <a:rPr lang="de-DE" sz="6800" b="1" dirty="0"/>
              <a:t>Entstehung problematischer Faserbruchstücke </a:t>
            </a:r>
            <a:r>
              <a:rPr lang="de-DE" sz="6800" dirty="0"/>
              <a:t>sowie der </a:t>
            </a:r>
            <a:r>
              <a:rPr lang="de-DE" sz="6800" b="1" dirty="0"/>
              <a:t>Problematik</a:t>
            </a:r>
            <a:r>
              <a:rPr lang="de-DE" sz="6800" dirty="0"/>
              <a:t> </a:t>
            </a:r>
            <a:r>
              <a:rPr lang="de-DE" sz="6800" b="1" dirty="0"/>
              <a:t>möglicher auftretender technischer Defekte innerhalb der Anlagen nicht möglich</a:t>
            </a:r>
            <a:r>
              <a:rPr lang="de-DE" sz="6800" dirty="0"/>
              <a:t>.</a:t>
            </a:r>
          </a:p>
          <a:p>
            <a:pPr marL="268288" indent="-268288">
              <a:buFont typeface="Wingdings" panose="05000000000000000000" pitchFamily="2" charset="2"/>
              <a:buChar char="Ø"/>
            </a:pPr>
            <a:r>
              <a:rPr lang="de-DE" sz="6800" dirty="0"/>
              <a:t>Die glasfaserverstärkten Kunststoffe </a:t>
            </a:r>
            <a:r>
              <a:rPr lang="de-DE" sz="6800" b="1" dirty="0"/>
              <a:t>verkleben bei ihrer Verbrennung die teuren Filter der Anlagen, so dass diese unbrauchbar werden</a:t>
            </a:r>
            <a:r>
              <a:rPr lang="de-DE" sz="6800" dirty="0"/>
              <a:t>.</a:t>
            </a:r>
            <a:br>
              <a:rPr lang="de-DE" sz="6800" dirty="0"/>
            </a:br>
            <a:endParaRPr lang="de-DE" sz="6800" dirty="0"/>
          </a:p>
          <a:p>
            <a:pPr marL="268288" indent="-268288">
              <a:buFont typeface="Wingdings" panose="05000000000000000000" pitchFamily="2" charset="2"/>
              <a:buChar char="Ø"/>
            </a:pPr>
            <a:r>
              <a:rPr lang="de-DE" sz="6800" b="1" dirty="0"/>
              <a:t>Carbonfasern können </a:t>
            </a:r>
            <a:r>
              <a:rPr lang="de-DE" sz="6800" dirty="0"/>
              <a:t>unter Sauerstoffeinfluss ab einer Temperatur von 650°C  </a:t>
            </a:r>
            <a:r>
              <a:rPr lang="de-DE" sz="6800" b="1" dirty="0"/>
              <a:t>lungengängige Teilchen bilden</a:t>
            </a:r>
            <a:r>
              <a:rPr lang="de-DE" sz="6800" dirty="0"/>
              <a:t>, die nach Einatmung – ähnlich wie bei Asbestfasern – </a:t>
            </a:r>
            <a:r>
              <a:rPr lang="de-DE" sz="6800" b="1" dirty="0"/>
              <a:t>das Lungenkrebsrisiko erhöhen</a:t>
            </a:r>
            <a:r>
              <a:rPr lang="de-DE" sz="6800" dirty="0" smtClean="0"/>
              <a:t>.</a:t>
            </a:r>
            <a:endParaRPr lang="de-DE" sz="6800" b="1" dirty="0"/>
          </a:p>
          <a:p>
            <a:pPr marL="0" indent="0">
              <a:buNone/>
            </a:pPr>
            <a:r>
              <a:rPr lang="de-DE" sz="4400" u="sng" dirty="0" smtClean="0"/>
              <a:t>Quelle:</a:t>
            </a:r>
            <a:r>
              <a:rPr lang="de-DE" sz="4400" dirty="0" smtClean="0"/>
              <a:t>  </a:t>
            </a:r>
            <a:r>
              <a:rPr lang="de-DE" sz="4400" dirty="0" smtClean="0">
                <a:hlinkClick r:id="rId2"/>
              </a:rPr>
              <a:t>www.schule-studium.de/Sozialkunde/Klimawandel/Windkraft-Pro-und-Contra-Argumente</a:t>
            </a:r>
            <a:r>
              <a:rPr lang="de-DE" sz="4400" dirty="0" smtClean="0"/>
              <a:t>;       </a:t>
            </a:r>
          </a:p>
          <a:p>
            <a:pPr marL="0" indent="0">
              <a:buNone/>
            </a:pPr>
            <a:endParaRPr lang="de-DE" sz="2400" b="1" dirty="0" smtClean="0"/>
          </a:p>
          <a:p>
            <a:pPr marL="0" indent="0">
              <a:buNone/>
            </a:pPr>
            <a:endParaRPr lang="de-DE" sz="2400" b="1" dirty="0"/>
          </a:p>
          <a:p>
            <a:pPr marL="276225" indent="-276225">
              <a:buFont typeface="Wingdings" panose="05000000000000000000" pitchFamily="2" charset="2"/>
              <a:buChar char="Ø"/>
            </a:pPr>
            <a:r>
              <a:rPr lang="de-DE" sz="6800" b="1" dirty="0"/>
              <a:t>Die Flügel werden oftmals illegal im Ausland entsorgt</a:t>
            </a:r>
            <a:r>
              <a:rPr lang="de-DE" sz="6800" b="1" dirty="0" smtClean="0"/>
              <a:t>!</a:t>
            </a:r>
          </a:p>
          <a:p>
            <a:pPr marL="0" indent="0">
              <a:buNone/>
            </a:pPr>
            <a:r>
              <a:rPr lang="de-DE" sz="4400" u="sng" dirty="0" smtClean="0"/>
              <a:t>Quelle:</a:t>
            </a:r>
            <a:r>
              <a:rPr lang="de-DE" sz="4400" dirty="0" smtClean="0"/>
              <a:t>  ZDF-Sendung </a:t>
            </a:r>
            <a:r>
              <a:rPr lang="de-DE" sz="4400" dirty="0"/>
              <a:t>Frontal vom 02.09.2025</a:t>
            </a:r>
          </a:p>
          <a:p>
            <a:pPr marL="276225" indent="-276225">
              <a:buFont typeface="Wingdings" panose="05000000000000000000" pitchFamily="2" charset="2"/>
              <a:buChar char="Ø"/>
            </a:pPr>
            <a:endParaRPr lang="de-DE" sz="4500" b="1" dirty="0"/>
          </a:p>
          <a:p>
            <a:pPr marL="0" indent="0">
              <a:buNone/>
            </a:pPr>
            <a:endParaRPr lang="de-DE" sz="2400" b="1" dirty="0"/>
          </a:p>
          <a:p>
            <a:pPr marL="0" indent="0">
              <a:buNone/>
            </a:pPr>
            <a:endParaRPr lang="de-DE" sz="2300" dirty="0"/>
          </a:p>
          <a:p>
            <a:pPr marL="0" indent="0">
              <a:buNone/>
            </a:pPr>
            <a:endParaRPr lang="de-DE" b="1" dirty="0"/>
          </a:p>
          <a:p>
            <a:pPr marL="0" indent="0">
              <a:buNone/>
            </a:pPr>
            <a:r>
              <a:rPr lang="de-DE" dirty="0"/>
              <a:t> </a:t>
            </a:r>
          </a:p>
          <a:p>
            <a:endParaRPr lang="de-DE" dirty="0"/>
          </a:p>
        </p:txBody>
      </p:sp>
      <p:sp>
        <p:nvSpPr>
          <p:cNvPr id="2" name="Datumsplatzhalter 1">
            <a:extLst>
              <a:ext uri="{FF2B5EF4-FFF2-40B4-BE49-F238E27FC236}">
                <a16:creationId xmlns:a16="http://schemas.microsoft.com/office/drawing/2014/main" xmlns="" id="{4DEFE057-4D69-4139-9862-370CC0A9AB37}"/>
              </a:ext>
            </a:extLst>
          </p:cNvPr>
          <p:cNvSpPr>
            <a:spLocks noGrp="1"/>
          </p:cNvSpPr>
          <p:nvPr>
            <p:ph type="dt" sz="half" idx="10"/>
          </p:nvPr>
        </p:nvSpPr>
        <p:spPr/>
        <p:txBody>
          <a:bodyPr/>
          <a:lstStyle/>
          <a:p>
            <a:fld id="{01DA821E-94BB-410D-A965-6E7F12CACCC5}" type="datetime1">
              <a:rPr lang="de-DE" smtClean="0"/>
              <a:t>09.09.2025</a:t>
            </a:fld>
            <a:endParaRPr lang="de-DE" dirty="0"/>
          </a:p>
        </p:txBody>
      </p:sp>
      <p:sp>
        <p:nvSpPr>
          <p:cNvPr id="4" name="Fußzeilenplatzhalter 3">
            <a:extLst>
              <a:ext uri="{FF2B5EF4-FFF2-40B4-BE49-F238E27FC236}">
                <a16:creationId xmlns:a16="http://schemas.microsoft.com/office/drawing/2014/main" xmlns="" id="{E2301DBE-7CE5-4DB9-A83F-08D916BBEF34}"/>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79A4158B-0C1B-4CDE-BD07-73A32BF2699F}"/>
              </a:ext>
            </a:extLst>
          </p:cNvPr>
          <p:cNvSpPr>
            <a:spLocks noGrp="1"/>
          </p:cNvSpPr>
          <p:nvPr>
            <p:ph type="sldNum" sz="quarter" idx="12"/>
          </p:nvPr>
        </p:nvSpPr>
        <p:spPr/>
        <p:txBody>
          <a:bodyPr/>
          <a:lstStyle/>
          <a:p>
            <a:fld id="{33A72CC2-9615-4FD1-AD0C-C64EECB3A9AC}" type="slidenum">
              <a:rPr lang="de-DE" smtClean="0"/>
              <a:t>21</a:t>
            </a:fld>
            <a:endParaRPr lang="de-DE" dirty="0"/>
          </a:p>
        </p:txBody>
      </p:sp>
      <p:pic>
        <p:nvPicPr>
          <p:cNvPr id="7" name="Picture 2" descr="https://pro-natur-kraichgau.de/wp-content/uploads/2024/06/cropped-Logo.png">
            <a:extLst>
              <a:ext uri="{FF2B5EF4-FFF2-40B4-BE49-F238E27FC236}">
                <a16:creationId xmlns:a16="http://schemas.microsoft.com/office/drawing/2014/main" xmlns="" id="{8F2D9BE5-08F3-43F3-89B4-FEF34A080F4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66318"/>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79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6883" y="162133"/>
            <a:ext cx="10515600" cy="563732"/>
          </a:xfrm>
        </p:spPr>
        <p:txBody>
          <a:bodyPr>
            <a:normAutofit/>
          </a:bodyPr>
          <a:lstStyle/>
          <a:p>
            <a:r>
              <a:rPr lang="de-DE" sz="2400" b="1" u="sng" dirty="0">
                <a:solidFill>
                  <a:schemeClr val="tx1"/>
                </a:solidFill>
              </a:rPr>
              <a:t>Rückbau der Fundamente in </a:t>
            </a:r>
            <a:r>
              <a:rPr lang="de-DE" sz="2400" b="1" u="sng" dirty="0" err="1" smtClean="0">
                <a:solidFill>
                  <a:schemeClr val="tx1"/>
                </a:solidFill>
              </a:rPr>
              <a:t>Eschelbach</a:t>
            </a:r>
            <a:r>
              <a:rPr lang="de-DE" sz="2400" b="1" u="sng" dirty="0" smtClean="0">
                <a:solidFill>
                  <a:schemeClr val="tx1"/>
                </a:solidFill>
              </a:rPr>
              <a:t> </a:t>
            </a:r>
            <a:r>
              <a:rPr lang="de-DE" sz="2400" b="1" u="sng" dirty="0"/>
              <a:t>mit tausenden Tonnen Stahl + </a:t>
            </a:r>
            <a:r>
              <a:rPr lang="de-DE" sz="2400" b="1" u="sng" dirty="0" smtClean="0"/>
              <a:t>Beton?</a:t>
            </a:r>
            <a:endParaRPr lang="de-DE" sz="2400" b="1" u="sng" dirty="0">
              <a:solidFill>
                <a:schemeClr val="tx1"/>
              </a:solidFill>
            </a:endParaRPr>
          </a:p>
        </p:txBody>
      </p:sp>
      <p:sp>
        <p:nvSpPr>
          <p:cNvPr id="3" name="Inhaltsplatzhalter 2"/>
          <p:cNvSpPr>
            <a:spLocks noGrp="1"/>
          </p:cNvSpPr>
          <p:nvPr>
            <p:ph idx="1"/>
          </p:nvPr>
        </p:nvSpPr>
        <p:spPr>
          <a:xfrm>
            <a:off x="829322" y="807868"/>
            <a:ext cx="10515600" cy="4461878"/>
          </a:xfrm>
        </p:spPr>
        <p:txBody>
          <a:bodyPr/>
          <a:lstStyle/>
          <a:p>
            <a:pPr marL="0" indent="0">
              <a:buNone/>
            </a:pPr>
            <a:r>
              <a:rPr lang="de-DE" sz="2000" dirty="0"/>
              <a:t>Für die Fundamente werden </a:t>
            </a:r>
            <a:r>
              <a:rPr lang="de-DE" sz="2000" b="1" dirty="0"/>
              <a:t>sehr große Mengen Beton und Stahl benötigt</a:t>
            </a:r>
            <a:r>
              <a:rPr lang="de-DE" sz="2000" dirty="0"/>
              <a:t>.</a:t>
            </a:r>
          </a:p>
          <a:p>
            <a:pPr marL="0" indent="0">
              <a:lnSpc>
                <a:spcPct val="100000"/>
              </a:lnSpc>
              <a:spcBef>
                <a:spcPts val="0"/>
              </a:spcBef>
              <a:buNone/>
            </a:pPr>
            <a:r>
              <a:rPr lang="de-DE" sz="2000" dirty="0"/>
              <a:t>Bei der </a:t>
            </a:r>
            <a:r>
              <a:rPr lang="de-DE" sz="2000" b="1" dirty="0"/>
              <a:t>Stahlerzeugung und Betonherstellung werden große Mengen an klimaschädliches Kohlendioxid erzeugt</a:t>
            </a:r>
            <a:r>
              <a:rPr lang="de-DE" sz="2000" dirty="0"/>
              <a:t>.</a:t>
            </a:r>
          </a:p>
          <a:p>
            <a:pPr marL="0" indent="0">
              <a:spcBef>
                <a:spcPts val="600"/>
              </a:spcBef>
              <a:buNone/>
            </a:pPr>
            <a:r>
              <a:rPr lang="de-DE" sz="1100" u="sng" dirty="0"/>
              <a:t>Quelle:</a:t>
            </a:r>
            <a:r>
              <a:rPr lang="de-DE" sz="1100" dirty="0"/>
              <a:t>  </a:t>
            </a:r>
            <a:r>
              <a:rPr lang="de-DE" sz="1100" dirty="0">
                <a:hlinkClick r:id="rId2"/>
              </a:rPr>
              <a:t>www.schule-studium.de/Sozialkunde/Klimawandel/Windkraft</a:t>
            </a:r>
            <a:r>
              <a:rPr lang="de-DE" sz="1100" dirty="0"/>
              <a:t>-Pro-und-Contra-Argumente</a:t>
            </a:r>
          </a:p>
          <a:p>
            <a:pPr marL="0" indent="0">
              <a:buNone/>
            </a:pPr>
            <a:endParaRPr lang="de-DE" sz="2200" dirty="0"/>
          </a:p>
          <a:p>
            <a:pPr marL="0" indent="0">
              <a:buNone/>
            </a:pPr>
            <a:endParaRPr lang="de-DE" sz="2400" dirty="0"/>
          </a:p>
          <a:p>
            <a:pPr marL="0" indent="0">
              <a:buNone/>
            </a:pPr>
            <a:r>
              <a:rPr lang="de-DE" sz="2400" dirty="0"/>
              <a:t> </a:t>
            </a:r>
          </a:p>
          <a:p>
            <a:pPr marL="0" indent="0">
              <a:buNone/>
            </a:pPr>
            <a:endParaRPr lang="de-DE" dirty="0"/>
          </a:p>
        </p:txBody>
      </p:sp>
      <p:sp>
        <p:nvSpPr>
          <p:cNvPr id="8" name="Datumsplatzhalter 7">
            <a:extLst>
              <a:ext uri="{FF2B5EF4-FFF2-40B4-BE49-F238E27FC236}">
                <a16:creationId xmlns:a16="http://schemas.microsoft.com/office/drawing/2014/main" xmlns="" id="{43BEFA22-D322-47A8-8C9A-78806528D21E}"/>
              </a:ext>
            </a:extLst>
          </p:cNvPr>
          <p:cNvSpPr>
            <a:spLocks noGrp="1"/>
          </p:cNvSpPr>
          <p:nvPr>
            <p:ph type="dt" sz="half" idx="10"/>
          </p:nvPr>
        </p:nvSpPr>
        <p:spPr/>
        <p:txBody>
          <a:bodyPr/>
          <a:lstStyle/>
          <a:p>
            <a:fld id="{EA8744B7-9EC3-4478-AAEA-12D8E8D552DF}" type="datetime1">
              <a:rPr lang="de-DE" smtClean="0"/>
              <a:t>09.09.2025</a:t>
            </a:fld>
            <a:endParaRPr lang="de-DE" dirty="0"/>
          </a:p>
        </p:txBody>
      </p:sp>
      <p:sp>
        <p:nvSpPr>
          <p:cNvPr id="9" name="Fußzeilenplatzhalter 8">
            <a:extLst>
              <a:ext uri="{FF2B5EF4-FFF2-40B4-BE49-F238E27FC236}">
                <a16:creationId xmlns:a16="http://schemas.microsoft.com/office/drawing/2014/main" xmlns="" id="{F01CA7CB-64F7-4B20-93CF-EF6944A9047A}"/>
              </a:ext>
            </a:extLst>
          </p:cNvPr>
          <p:cNvSpPr>
            <a:spLocks noGrp="1"/>
          </p:cNvSpPr>
          <p:nvPr>
            <p:ph type="ftr" sz="quarter" idx="11"/>
          </p:nvPr>
        </p:nvSpPr>
        <p:spPr/>
        <p:txBody>
          <a:bodyPr/>
          <a:lstStyle/>
          <a:p>
            <a:r>
              <a:rPr lang="de-DE" dirty="0"/>
              <a:t>Bürgerinitiative Pro Natur Kraichgau</a:t>
            </a:r>
          </a:p>
        </p:txBody>
      </p:sp>
      <p:sp>
        <p:nvSpPr>
          <p:cNvPr id="10" name="Foliennummernplatzhalter 9">
            <a:extLst>
              <a:ext uri="{FF2B5EF4-FFF2-40B4-BE49-F238E27FC236}">
                <a16:creationId xmlns:a16="http://schemas.microsoft.com/office/drawing/2014/main" xmlns="" id="{641B6629-BF6D-4A1F-8BB8-9ADB229A55C1}"/>
              </a:ext>
            </a:extLst>
          </p:cNvPr>
          <p:cNvSpPr>
            <a:spLocks noGrp="1"/>
          </p:cNvSpPr>
          <p:nvPr>
            <p:ph type="sldNum" sz="quarter" idx="12"/>
          </p:nvPr>
        </p:nvSpPr>
        <p:spPr/>
        <p:txBody>
          <a:bodyPr/>
          <a:lstStyle/>
          <a:p>
            <a:fld id="{33A72CC2-9615-4FD1-AD0C-C64EECB3A9AC}" type="slidenum">
              <a:rPr lang="de-DE" smtClean="0"/>
              <a:t>22</a:t>
            </a:fld>
            <a:endParaRPr lang="de-DE" dirty="0"/>
          </a:p>
        </p:txBody>
      </p:sp>
      <p:pic>
        <p:nvPicPr>
          <p:cNvPr id="4" name="Grafik 3"/>
          <p:cNvPicPr/>
          <p:nvPr/>
        </p:nvPicPr>
        <p:blipFill>
          <a:blip r:embed="rId3"/>
          <a:stretch>
            <a:fillRect/>
          </a:stretch>
        </p:blipFill>
        <p:spPr>
          <a:xfrm>
            <a:off x="50453" y="2205276"/>
            <a:ext cx="5941231" cy="3780324"/>
          </a:xfrm>
          <a:prstGeom prst="rect">
            <a:avLst/>
          </a:prstGeom>
        </p:spPr>
      </p:pic>
      <p:pic>
        <p:nvPicPr>
          <p:cNvPr id="5" name="Grafik 4"/>
          <p:cNvPicPr/>
          <p:nvPr/>
        </p:nvPicPr>
        <p:blipFill>
          <a:blip r:embed="rId4"/>
          <a:stretch>
            <a:fillRect/>
          </a:stretch>
        </p:blipFill>
        <p:spPr>
          <a:xfrm>
            <a:off x="6182191" y="2094379"/>
            <a:ext cx="5353238" cy="4199889"/>
          </a:xfrm>
          <a:prstGeom prst="rect">
            <a:avLst/>
          </a:prstGeom>
        </p:spPr>
      </p:pic>
      <p:sp>
        <p:nvSpPr>
          <p:cNvPr id="7" name="Textfeld 6"/>
          <p:cNvSpPr txBox="1"/>
          <p:nvPr/>
        </p:nvSpPr>
        <p:spPr>
          <a:xfrm>
            <a:off x="4352900" y="5209083"/>
            <a:ext cx="796150" cy="1615827"/>
          </a:xfrm>
          <a:prstGeom prst="rect">
            <a:avLst/>
          </a:prstGeom>
          <a:noFill/>
        </p:spPr>
        <p:txBody>
          <a:bodyPr wrap="square" rtlCol="0">
            <a:spAutoFit/>
          </a:bodyPr>
          <a:lstStyle/>
          <a:p>
            <a:r>
              <a:rPr lang="de-DE" sz="9900" dirty="0">
                <a:solidFill>
                  <a:srgbClr val="FF0000"/>
                </a:solidFill>
              </a:rPr>
              <a:t>!</a:t>
            </a:r>
          </a:p>
        </p:txBody>
      </p:sp>
      <p:pic>
        <p:nvPicPr>
          <p:cNvPr id="12" name="Picture 2" descr="https://pro-natur-kraichgau.de/wp-content/uploads/2024/06/cropped-Logo.png">
            <a:extLst>
              <a:ext uri="{FF2B5EF4-FFF2-40B4-BE49-F238E27FC236}">
                <a16:creationId xmlns:a16="http://schemas.microsoft.com/office/drawing/2014/main" xmlns="" id="{5696F856-FEDC-4F86-88C3-E6639BF59C1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65981"/>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424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46097" y="545393"/>
            <a:ext cx="11180615" cy="6279517"/>
          </a:xfrm>
        </p:spPr>
        <p:txBody>
          <a:bodyPr>
            <a:normAutofit fontScale="85000" lnSpcReduction="20000"/>
          </a:bodyPr>
          <a:lstStyle/>
          <a:p>
            <a:pPr marL="0" indent="0">
              <a:buNone/>
            </a:pPr>
            <a:r>
              <a:rPr lang="de-DE" sz="2400" b="1" spc="-50" dirty="0">
                <a:solidFill>
                  <a:srgbClr val="FF0000"/>
                </a:solidFill>
                <a:ea typeface="+mj-ea"/>
                <a:cs typeface="+mj-cs"/>
              </a:rPr>
              <a:t>Offene Fragen für Eschelbach:</a:t>
            </a:r>
          </a:p>
          <a:p>
            <a:pPr marL="0" indent="0">
              <a:lnSpc>
                <a:spcPct val="120000"/>
              </a:lnSpc>
              <a:spcBef>
                <a:spcPts val="300"/>
              </a:spcBef>
              <a:buNone/>
            </a:pPr>
            <a:r>
              <a:rPr lang="de-DE" sz="2400" b="1" dirty="0">
                <a:solidFill>
                  <a:srgbClr val="FF0000"/>
                </a:solidFill>
                <a:highlight>
                  <a:srgbClr val="FFFF00"/>
                </a:highlight>
              </a:rPr>
              <a:t>Werden die Fundamente wieder komplett rückgebaut?</a:t>
            </a:r>
          </a:p>
          <a:p>
            <a:pPr marL="0" indent="0">
              <a:lnSpc>
                <a:spcPct val="120000"/>
              </a:lnSpc>
              <a:spcBef>
                <a:spcPts val="300"/>
              </a:spcBef>
              <a:buNone/>
            </a:pPr>
            <a:r>
              <a:rPr lang="de-DE" sz="2400" b="1" dirty="0">
                <a:solidFill>
                  <a:srgbClr val="FF0000"/>
                </a:solidFill>
                <a:highlight>
                  <a:srgbClr val="FFFF00"/>
                </a:highlight>
              </a:rPr>
              <a:t>Wer garantiert das?</a:t>
            </a:r>
          </a:p>
          <a:p>
            <a:pPr marL="0" indent="0">
              <a:lnSpc>
                <a:spcPct val="120000"/>
              </a:lnSpc>
              <a:spcBef>
                <a:spcPts val="300"/>
              </a:spcBef>
              <a:buNone/>
            </a:pPr>
            <a:r>
              <a:rPr lang="de-DE" sz="2400" b="1" dirty="0">
                <a:solidFill>
                  <a:srgbClr val="FF0000"/>
                </a:solidFill>
                <a:highlight>
                  <a:srgbClr val="FFFF00"/>
                </a:highlight>
              </a:rPr>
              <a:t>Wer bezahlt das</a:t>
            </a:r>
            <a:r>
              <a:rPr lang="de-DE" sz="2400" b="1" dirty="0" smtClean="0">
                <a:solidFill>
                  <a:srgbClr val="FF0000"/>
                </a:solidFill>
                <a:highlight>
                  <a:srgbClr val="FFFF00"/>
                </a:highlight>
              </a:rPr>
              <a:t>?</a:t>
            </a:r>
            <a:endParaRPr lang="de-DE" sz="2400" b="1" u="sng" dirty="0"/>
          </a:p>
          <a:p>
            <a:pPr marL="0" indent="0">
              <a:buNone/>
            </a:pPr>
            <a:r>
              <a:rPr lang="de-DE" sz="2400" b="1" u="sng" dirty="0"/>
              <a:t>Leider wahr:</a:t>
            </a:r>
            <a:r>
              <a:rPr lang="de-DE" sz="2400" b="1" dirty="0"/>
              <a:t> </a:t>
            </a:r>
            <a:r>
              <a:rPr lang="de-DE" sz="2400" b="1" dirty="0" smtClean="0"/>
              <a:t>Die </a:t>
            </a:r>
            <a:r>
              <a:rPr lang="de-DE" sz="2400" b="1" dirty="0"/>
              <a:t>Fundamente ausgedienter WKA verbleiben oft </a:t>
            </a:r>
          </a:p>
          <a:p>
            <a:pPr marL="0" indent="0">
              <a:spcBef>
                <a:spcPts val="300"/>
              </a:spcBef>
              <a:buNone/>
            </a:pPr>
            <a:r>
              <a:rPr lang="de-DE" sz="2400" b="1" dirty="0"/>
              <a:t>im Boden !</a:t>
            </a:r>
          </a:p>
          <a:p>
            <a:pPr marL="0" indent="0">
              <a:buNone/>
            </a:pPr>
            <a:r>
              <a:rPr lang="de-DE" sz="2400" b="1" u="sng" dirty="0"/>
              <a:t>Windpark-Rückbau:</a:t>
            </a:r>
            <a:r>
              <a:rPr lang="de-DE" sz="2400" b="1" dirty="0"/>
              <a:t> Experten warnen schon jetzt </a:t>
            </a:r>
            <a:endParaRPr lang="de-DE" sz="2400" b="1" dirty="0" smtClean="0"/>
          </a:p>
          <a:p>
            <a:pPr marL="0" indent="0">
              <a:lnSpc>
                <a:spcPct val="120000"/>
              </a:lnSpc>
              <a:spcBef>
                <a:spcPts val="0"/>
              </a:spcBef>
              <a:buNone/>
            </a:pPr>
            <a:r>
              <a:rPr lang="de-DE" sz="2400" b="1" dirty="0" smtClean="0"/>
              <a:t>vor </a:t>
            </a:r>
            <a:r>
              <a:rPr lang="de-DE" sz="2400" b="1" dirty="0"/>
              <a:t>einem Millionen-Desaster!</a:t>
            </a:r>
          </a:p>
          <a:p>
            <a:pPr marL="4763" indent="-4763">
              <a:lnSpc>
                <a:spcPct val="120000"/>
              </a:lnSpc>
              <a:spcBef>
                <a:spcPts val="0"/>
              </a:spcBef>
            </a:pPr>
            <a:r>
              <a:rPr lang="de-DE" sz="1400" u="sng" dirty="0"/>
              <a:t>Quelle:</a:t>
            </a:r>
            <a:r>
              <a:rPr lang="de-DE" sz="1400" dirty="0"/>
              <a:t> </a:t>
            </a:r>
            <a:r>
              <a:rPr lang="de-DE" sz="1400" dirty="0" err="1"/>
              <a:t>share.google</a:t>
            </a:r>
            <a:r>
              <a:rPr lang="de-DE" sz="1400" dirty="0"/>
              <a:t>/W2hoKvB5lgi1nQpU, HNA-Nachrichten vom 25.08.2025</a:t>
            </a:r>
          </a:p>
          <a:p>
            <a:pPr marL="0" indent="0">
              <a:spcBef>
                <a:spcPts val="0"/>
              </a:spcBef>
              <a:buNone/>
            </a:pPr>
            <a:endParaRPr lang="de-DE" sz="1400" b="1" u="sng" dirty="0"/>
          </a:p>
          <a:p>
            <a:pPr marL="0" indent="0" fontAlgn="base">
              <a:spcBef>
                <a:spcPts val="3000"/>
              </a:spcBef>
              <a:buNone/>
            </a:pPr>
            <a:r>
              <a:rPr lang="de-DE" sz="1900" u="sng" dirty="0"/>
              <a:t>Auszug aus RBB 24 Brandenburg aktuell vom </a:t>
            </a:r>
            <a:r>
              <a:rPr lang="de-DE" sz="1600" u="sng" dirty="0"/>
              <a:t>07.05.24:</a:t>
            </a:r>
          </a:p>
          <a:p>
            <a:pPr marL="0" indent="0" fontAlgn="base">
              <a:lnSpc>
                <a:spcPct val="120000"/>
              </a:lnSpc>
              <a:spcBef>
                <a:spcPts val="0"/>
              </a:spcBef>
              <a:spcAft>
                <a:spcPts val="0"/>
              </a:spcAft>
              <a:buNone/>
            </a:pPr>
            <a:r>
              <a:rPr lang="de-DE" sz="1600" dirty="0"/>
              <a:t>Jonas Wintermantel, "Alternative zum Abriss – Wie zwei Windräder zum Denkmal wurden“</a:t>
            </a:r>
          </a:p>
          <a:p>
            <a:pPr marL="0" indent="0" fontAlgn="base">
              <a:spcBef>
                <a:spcPts val="0"/>
              </a:spcBef>
              <a:buNone/>
            </a:pPr>
            <a:endParaRPr lang="de-DE" sz="900" dirty="0"/>
          </a:p>
          <a:p>
            <a:pPr marL="0" indent="0" fontAlgn="base">
              <a:lnSpc>
                <a:spcPct val="120000"/>
              </a:lnSpc>
              <a:spcBef>
                <a:spcPts val="0"/>
              </a:spcBef>
              <a:buNone/>
            </a:pPr>
            <a:r>
              <a:rPr lang="de-DE" sz="1900" dirty="0"/>
              <a:t>„</a:t>
            </a:r>
            <a:r>
              <a:rPr lang="de-DE" sz="1900" b="1" dirty="0"/>
              <a:t>Zwei der ältesten Windkraftanlagen in Brandenburg stehen jetzt offiziell unter Denkmalschutz</a:t>
            </a:r>
            <a:r>
              <a:rPr lang="de-DE" sz="1900" dirty="0"/>
              <a:t>. Ein </a:t>
            </a:r>
            <a:r>
              <a:rPr lang="de-DE" sz="1900" dirty="0" smtClean="0"/>
              <a:t>Verein</a:t>
            </a:r>
          </a:p>
          <a:p>
            <a:pPr marL="0" indent="0" fontAlgn="base">
              <a:spcBef>
                <a:spcPts val="0"/>
              </a:spcBef>
              <a:buNone/>
            </a:pPr>
            <a:r>
              <a:rPr lang="de-DE" sz="1900" dirty="0" smtClean="0"/>
              <a:t>setzt </a:t>
            </a:r>
            <a:r>
              <a:rPr lang="de-DE" sz="1900" dirty="0"/>
              <a:t>sich für ihren Weiterbetrieb ein. Doch damit sind längst nicht alle Anwohnenden einverstanden. “</a:t>
            </a:r>
          </a:p>
          <a:p>
            <a:pPr marL="0" indent="0" fontAlgn="base">
              <a:spcBef>
                <a:spcPts val="0"/>
              </a:spcBef>
              <a:buNone/>
            </a:pPr>
            <a:endParaRPr lang="de-DE" sz="1900" dirty="0"/>
          </a:p>
          <a:p>
            <a:pPr marL="0" indent="0" fontAlgn="base">
              <a:spcBef>
                <a:spcPts val="0"/>
              </a:spcBef>
              <a:buNone/>
            </a:pPr>
            <a:r>
              <a:rPr lang="de-DE" sz="1900" dirty="0"/>
              <a:t>„… Den historisch-kulturellen Wert der beiden Windräder können in Schünow längst nicht alle </a:t>
            </a:r>
          </a:p>
          <a:p>
            <a:pPr marL="0" indent="0" fontAlgn="base">
              <a:spcBef>
                <a:spcPts val="200"/>
              </a:spcBef>
              <a:buNone/>
            </a:pPr>
            <a:r>
              <a:rPr lang="de-DE" sz="1900" dirty="0"/>
              <a:t>erkennen. Schünows Ortsvorsteherin Regina Pankrath </a:t>
            </a:r>
            <a:r>
              <a:rPr lang="de-DE" sz="1900" b="1" dirty="0"/>
              <a:t>hat den Denkmalschutz für die Windräder </a:t>
            </a:r>
          </a:p>
          <a:p>
            <a:pPr marL="0" indent="0" fontAlgn="base">
              <a:spcBef>
                <a:spcPts val="200"/>
              </a:spcBef>
              <a:buNone/>
            </a:pPr>
            <a:r>
              <a:rPr lang="de-DE" sz="1900" b="1" dirty="0"/>
              <a:t>zunächst für einen schlechten Scherz gehalten. "Den einzigen Sinn kann man darin eigentlich nur</a:t>
            </a:r>
          </a:p>
          <a:p>
            <a:pPr marL="0" indent="0" fontAlgn="base">
              <a:spcBef>
                <a:spcPts val="200"/>
              </a:spcBef>
              <a:buNone/>
            </a:pPr>
            <a:r>
              <a:rPr lang="de-DE" sz="1900" b="1" dirty="0"/>
              <a:t>sehen, dass die Betreiber sich damit massive Rückbaukosten ersparen.</a:t>
            </a:r>
            <a:r>
              <a:rPr lang="de-DE" sz="1900" dirty="0"/>
              <a:t>"</a:t>
            </a:r>
            <a:r>
              <a:rPr lang="de-DE" sz="2100" dirty="0"/>
              <a:t> </a:t>
            </a:r>
          </a:p>
          <a:p>
            <a:pPr marL="0" indent="0">
              <a:spcBef>
                <a:spcPts val="0"/>
              </a:spcBef>
              <a:buNone/>
            </a:pPr>
            <a:r>
              <a:rPr lang="de-DE" sz="2100" b="1" u="sng" dirty="0"/>
              <a:t/>
            </a:r>
            <a:br>
              <a:rPr lang="de-DE" sz="2100" b="1" u="sng" dirty="0"/>
            </a:br>
            <a:endParaRPr lang="de-DE" sz="2100" dirty="0"/>
          </a:p>
          <a:p>
            <a:pPr marL="0" indent="0">
              <a:buNone/>
            </a:pPr>
            <a:endParaRPr lang="de-DE" dirty="0"/>
          </a:p>
        </p:txBody>
      </p:sp>
      <p:sp>
        <p:nvSpPr>
          <p:cNvPr id="2" name="Datumsplatzhalter 1">
            <a:extLst>
              <a:ext uri="{FF2B5EF4-FFF2-40B4-BE49-F238E27FC236}">
                <a16:creationId xmlns:a16="http://schemas.microsoft.com/office/drawing/2014/main" xmlns="" id="{F89EE5AE-5C79-483A-B559-3685F3FE0AA0}"/>
              </a:ext>
            </a:extLst>
          </p:cNvPr>
          <p:cNvSpPr>
            <a:spLocks noGrp="1"/>
          </p:cNvSpPr>
          <p:nvPr>
            <p:ph type="dt" sz="half" idx="10"/>
          </p:nvPr>
        </p:nvSpPr>
        <p:spPr/>
        <p:txBody>
          <a:bodyPr/>
          <a:lstStyle/>
          <a:p>
            <a:fld id="{2E0BD51E-62FF-426C-93EB-EBFB825060EB}" type="datetime1">
              <a:rPr lang="de-DE" smtClean="0"/>
              <a:t>09.09.2025</a:t>
            </a:fld>
            <a:endParaRPr lang="de-DE" dirty="0"/>
          </a:p>
        </p:txBody>
      </p:sp>
      <p:sp>
        <p:nvSpPr>
          <p:cNvPr id="5" name="Fußzeilenplatzhalter 4">
            <a:extLst>
              <a:ext uri="{FF2B5EF4-FFF2-40B4-BE49-F238E27FC236}">
                <a16:creationId xmlns:a16="http://schemas.microsoft.com/office/drawing/2014/main" xmlns="" id="{426457DA-9154-401E-BDDB-12D3E08BD46A}"/>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EBE187CF-C0CF-4292-BA3A-3C7115673DC0}"/>
              </a:ext>
            </a:extLst>
          </p:cNvPr>
          <p:cNvSpPr>
            <a:spLocks noGrp="1"/>
          </p:cNvSpPr>
          <p:nvPr>
            <p:ph type="sldNum" sz="quarter" idx="12"/>
          </p:nvPr>
        </p:nvSpPr>
        <p:spPr/>
        <p:txBody>
          <a:bodyPr/>
          <a:lstStyle/>
          <a:p>
            <a:fld id="{33A72CC2-9615-4FD1-AD0C-C64EECB3A9AC}" type="slidenum">
              <a:rPr lang="de-DE" smtClean="0"/>
              <a:t>23</a:t>
            </a:fld>
            <a:endParaRPr lang="de-DE" dirty="0"/>
          </a:p>
        </p:txBody>
      </p:sp>
      <p:pic>
        <p:nvPicPr>
          <p:cNvPr id="4" name="Grafik 3"/>
          <p:cNvPicPr/>
          <p:nvPr/>
        </p:nvPicPr>
        <p:blipFill>
          <a:blip r:embed="rId2"/>
          <a:stretch>
            <a:fillRect/>
          </a:stretch>
        </p:blipFill>
        <p:spPr>
          <a:xfrm>
            <a:off x="6456040" y="764704"/>
            <a:ext cx="4536504" cy="3203446"/>
          </a:xfrm>
          <a:prstGeom prst="rect">
            <a:avLst/>
          </a:prstGeom>
        </p:spPr>
      </p:pic>
      <p:pic>
        <p:nvPicPr>
          <p:cNvPr id="8" name="Picture 2">
            <a:extLst>
              <a:ext uri="{FF2B5EF4-FFF2-40B4-BE49-F238E27FC236}">
                <a16:creationId xmlns:a16="http://schemas.microsoft.com/office/drawing/2014/main" xmlns="" id="{9CFA2660-4D44-4A49-833B-90CE5A16D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499" y="4581128"/>
            <a:ext cx="2304256" cy="174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https://pro-natur-kraichgau.de/wp-content/uploads/2024/06/cropped-Logo.png">
            <a:extLst>
              <a:ext uri="{FF2B5EF4-FFF2-40B4-BE49-F238E27FC236}">
                <a16:creationId xmlns:a16="http://schemas.microsoft.com/office/drawing/2014/main" xmlns="" id="{96276CB6-AFA0-43D8-A215-B5AE0A452AF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1212483" y="33090"/>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14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4114" y="276349"/>
            <a:ext cx="10915836" cy="922137"/>
          </a:xfrm>
        </p:spPr>
        <p:txBody>
          <a:bodyPr>
            <a:noAutofit/>
          </a:bodyPr>
          <a:lstStyle/>
          <a:p>
            <a:r>
              <a:rPr lang="de-DE" sz="3200" b="1" u="sng" dirty="0">
                <a:solidFill>
                  <a:schemeClr val="tx1"/>
                </a:solidFill>
              </a:rPr>
              <a:t>7. Sinkende Immobilienpreise – auch in </a:t>
            </a:r>
            <a:r>
              <a:rPr lang="de-DE" sz="3200" b="1" u="sng" dirty="0" err="1" smtClean="0">
                <a:solidFill>
                  <a:schemeClr val="tx1"/>
                </a:solidFill>
              </a:rPr>
              <a:t>Eschelbach</a:t>
            </a:r>
            <a:r>
              <a:rPr lang="de-DE" sz="3200" b="1" u="sng" dirty="0" smtClean="0">
                <a:solidFill>
                  <a:schemeClr val="tx1"/>
                </a:solidFill>
              </a:rPr>
              <a:t>!</a:t>
            </a:r>
            <a:r>
              <a:rPr lang="de-DE" sz="3200" b="1" u="sng" dirty="0">
                <a:solidFill>
                  <a:srgbClr val="FF0000"/>
                </a:solidFill>
              </a:rPr>
              <a:t/>
            </a:r>
            <a:br>
              <a:rPr lang="de-DE" sz="3200" b="1" u="sng" dirty="0">
                <a:solidFill>
                  <a:srgbClr val="FF0000"/>
                </a:solidFill>
              </a:rPr>
            </a:br>
            <a:endParaRPr lang="de-DE" sz="3200" b="1" u="sng" dirty="0">
              <a:solidFill>
                <a:srgbClr val="FF00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641" y="838413"/>
            <a:ext cx="5455054" cy="353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umsplatzhalter 2">
            <a:extLst>
              <a:ext uri="{FF2B5EF4-FFF2-40B4-BE49-F238E27FC236}">
                <a16:creationId xmlns:a16="http://schemas.microsoft.com/office/drawing/2014/main" xmlns="" id="{3C71CB6A-23B3-4C0E-B670-1974263BB03B}"/>
              </a:ext>
            </a:extLst>
          </p:cNvPr>
          <p:cNvSpPr>
            <a:spLocks noGrp="1"/>
          </p:cNvSpPr>
          <p:nvPr>
            <p:ph type="dt" sz="half" idx="10"/>
          </p:nvPr>
        </p:nvSpPr>
        <p:spPr/>
        <p:txBody>
          <a:bodyPr/>
          <a:lstStyle/>
          <a:p>
            <a:fld id="{6464D440-9887-44FD-8074-5B5896D29B6F}" type="datetime1">
              <a:rPr lang="de-DE" smtClean="0"/>
              <a:t>09.09.2025</a:t>
            </a:fld>
            <a:endParaRPr lang="de-DE" dirty="0"/>
          </a:p>
        </p:txBody>
      </p:sp>
      <p:sp>
        <p:nvSpPr>
          <p:cNvPr id="5" name="Fußzeilenplatzhalter 4">
            <a:extLst>
              <a:ext uri="{FF2B5EF4-FFF2-40B4-BE49-F238E27FC236}">
                <a16:creationId xmlns:a16="http://schemas.microsoft.com/office/drawing/2014/main" xmlns="" id="{E8C697A5-9F9C-40CF-9653-FDBD5CDB8DC2}"/>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FC192FAF-FB03-4B23-818D-9E2EE222261F}"/>
              </a:ext>
            </a:extLst>
          </p:cNvPr>
          <p:cNvSpPr>
            <a:spLocks noGrp="1"/>
          </p:cNvSpPr>
          <p:nvPr>
            <p:ph type="sldNum" sz="quarter" idx="12"/>
          </p:nvPr>
        </p:nvSpPr>
        <p:spPr/>
        <p:txBody>
          <a:bodyPr/>
          <a:lstStyle/>
          <a:p>
            <a:fld id="{33A72CC2-9615-4FD1-AD0C-C64EECB3A9AC}" type="slidenum">
              <a:rPr lang="de-DE" smtClean="0"/>
              <a:t>24</a:t>
            </a:fld>
            <a:endParaRPr lang="de-D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003" y="886764"/>
            <a:ext cx="5228947" cy="348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556554" y="4725144"/>
            <a:ext cx="11192723" cy="1184940"/>
          </a:xfrm>
          <a:prstGeom prst="rect">
            <a:avLst/>
          </a:prstGeom>
        </p:spPr>
        <p:txBody>
          <a:bodyPr wrap="square">
            <a:spAutoFit/>
          </a:bodyPr>
          <a:lstStyle/>
          <a:p>
            <a:r>
              <a:rPr lang="de-DE" sz="2000" dirty="0"/>
              <a:t>Eine Studie des RWI–Leibniz Institut für Wirtschaftsforschung zeigt, dass Windkraftanlagen zu sinkenden Preisen von Einfamilienhäusern in unmittelbarer Umgebung führen können.</a:t>
            </a:r>
            <a:r>
              <a:rPr lang="de-DE" sz="2000" b="1" dirty="0"/>
              <a:t> </a:t>
            </a:r>
            <a:r>
              <a:rPr lang="de-DE" sz="2000" b="1" dirty="0">
                <a:solidFill>
                  <a:srgbClr val="FF0000"/>
                </a:solidFill>
              </a:rPr>
              <a:t>Der Wert eines Hauses </a:t>
            </a:r>
            <a:r>
              <a:rPr lang="de-DE" sz="2000" b="1" u="sng" dirty="0">
                <a:solidFill>
                  <a:srgbClr val="FF0000"/>
                </a:solidFill>
              </a:rPr>
              <a:t>in einem Kilometer Entfernung zu einer Windkraftanlage</a:t>
            </a:r>
            <a:r>
              <a:rPr lang="de-DE" sz="2000" b="1" dirty="0">
                <a:solidFill>
                  <a:srgbClr val="FF0000"/>
                </a:solidFill>
              </a:rPr>
              <a:t> sinkt im Durchschnitt um mindestens 7,1</a:t>
            </a:r>
            <a:r>
              <a:rPr lang="de-DE" sz="2000" b="1" dirty="0" smtClean="0">
                <a:solidFill>
                  <a:srgbClr val="FF0000"/>
                </a:solidFill>
              </a:rPr>
              <a:t>%. </a:t>
            </a:r>
          </a:p>
          <a:p>
            <a:r>
              <a:rPr lang="de-DE" sz="1100" u="sng" dirty="0" smtClean="0"/>
              <a:t>Quellen:</a:t>
            </a:r>
            <a:r>
              <a:rPr lang="de-DE" sz="1100" dirty="0" smtClean="0"/>
              <a:t>  RWI-Leibniz-Institut </a:t>
            </a:r>
            <a:r>
              <a:rPr lang="de-DE" sz="1100" dirty="0"/>
              <a:t>, Pressemitteilung vom 21.01.2019 „Windräder lassen Immobilienpreise sinken</a:t>
            </a:r>
            <a:r>
              <a:rPr lang="de-DE" sz="1100" dirty="0" smtClean="0"/>
              <a:t>“;       www.schule-studium.de/Sozialkunde/Klimawandel/Windkraft-Pro-Contra</a:t>
            </a:r>
            <a:endParaRPr lang="de-DE" sz="1100" dirty="0">
              <a:solidFill>
                <a:srgbClr val="FF0000"/>
              </a:solidFill>
            </a:endParaRPr>
          </a:p>
        </p:txBody>
      </p:sp>
      <p:pic>
        <p:nvPicPr>
          <p:cNvPr id="9" name="Picture 2" descr="https://pro-natur-kraichgau.de/wp-content/uploads/2024/06/cropped-Logo.png">
            <a:extLst>
              <a:ext uri="{FF2B5EF4-FFF2-40B4-BE49-F238E27FC236}">
                <a16:creationId xmlns:a16="http://schemas.microsoft.com/office/drawing/2014/main" xmlns="" id="{6FB04934-BBFD-424C-9A7A-1610B7974FB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1212483" y="226382"/>
            <a:ext cx="536794" cy="5367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556554" y="3789040"/>
            <a:ext cx="10747668" cy="1077218"/>
          </a:xfrm>
          <a:prstGeom prst="rect">
            <a:avLst/>
          </a:prstGeom>
          <a:noFill/>
        </p:spPr>
        <p:txBody>
          <a:bodyPr wrap="square" rtlCol="0">
            <a:spAutoFit/>
          </a:bodyPr>
          <a:lstStyle/>
          <a:p>
            <a:endParaRPr lang="de-DE" sz="2000" b="1" dirty="0" smtClean="0">
              <a:solidFill>
                <a:srgbClr val="FF0000"/>
              </a:solidFill>
            </a:endParaRPr>
          </a:p>
          <a:p>
            <a:endParaRPr lang="de-DE" sz="2000" b="1" dirty="0">
              <a:solidFill>
                <a:srgbClr val="FF0000"/>
              </a:solidFill>
            </a:endParaRPr>
          </a:p>
          <a:p>
            <a:r>
              <a:rPr lang="de-DE" sz="1200" b="1" dirty="0" smtClean="0"/>
              <a:t>Bild</a:t>
            </a:r>
            <a:r>
              <a:rPr lang="de-DE" sz="1200" b="1" dirty="0"/>
              <a:t>: Staudamm Eschelbach                     </a:t>
            </a:r>
            <a:r>
              <a:rPr lang="de-DE" sz="1200" b="1" dirty="0" smtClean="0"/>
              <a:t>                                                                                           Bild</a:t>
            </a:r>
            <a:r>
              <a:rPr lang="de-DE" sz="1200" b="1" dirty="0"/>
              <a:t>: </a:t>
            </a:r>
            <a:r>
              <a:rPr lang="de-DE" sz="1200" b="1" dirty="0" smtClean="0"/>
              <a:t>Rathaus Eschelbach                                                                                                                          </a:t>
            </a:r>
            <a:endParaRPr lang="de-DE" sz="1200" b="1" dirty="0"/>
          </a:p>
          <a:p>
            <a:r>
              <a:rPr lang="de-DE" sz="1200" b="1" dirty="0" smtClean="0"/>
              <a:t>                                                                                                     </a:t>
            </a:r>
            <a:endParaRPr lang="de-DE" sz="1200" b="1" dirty="0"/>
          </a:p>
        </p:txBody>
      </p:sp>
    </p:spTree>
    <p:extLst>
      <p:ext uri="{BB962C8B-B14F-4D97-AF65-F5344CB8AC3E}">
        <p14:creationId xmlns:p14="http://schemas.microsoft.com/office/powerpoint/2010/main" val="4144642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xmlns="" id="{D373C808-E2BF-4DC3-8C19-35318EB17744}"/>
              </a:ext>
            </a:extLst>
          </p:cNvPr>
          <p:cNvSpPr>
            <a:spLocks noGrp="1"/>
          </p:cNvSpPr>
          <p:nvPr>
            <p:ph type="dt" sz="half" idx="10"/>
          </p:nvPr>
        </p:nvSpPr>
        <p:spPr/>
        <p:txBody>
          <a:bodyPr/>
          <a:lstStyle/>
          <a:p>
            <a:fld id="{B0239BE2-B046-4750-8A99-D2775E114A5F}" type="datetime1">
              <a:rPr lang="de-DE" smtClean="0"/>
              <a:t>09.09.2025</a:t>
            </a:fld>
            <a:endParaRPr lang="de-DE" dirty="0"/>
          </a:p>
        </p:txBody>
      </p:sp>
      <p:sp>
        <p:nvSpPr>
          <p:cNvPr id="6" name="Fußzeilenplatzhalter 5">
            <a:extLst>
              <a:ext uri="{FF2B5EF4-FFF2-40B4-BE49-F238E27FC236}">
                <a16:creationId xmlns:a16="http://schemas.microsoft.com/office/drawing/2014/main" xmlns="" id="{87DE502C-3D87-4261-AF28-A8FA558F5AB0}"/>
              </a:ext>
            </a:extLst>
          </p:cNvPr>
          <p:cNvSpPr>
            <a:spLocks noGrp="1"/>
          </p:cNvSpPr>
          <p:nvPr>
            <p:ph type="ftr" sz="quarter" idx="11"/>
          </p:nvPr>
        </p:nvSpPr>
        <p:spPr/>
        <p:txBody>
          <a:bodyPr/>
          <a:lstStyle/>
          <a:p>
            <a:r>
              <a:rPr lang="de-DE" dirty="0"/>
              <a:t>Bürgerinitiative Pro Natur Kraichgau</a:t>
            </a:r>
          </a:p>
        </p:txBody>
      </p:sp>
      <p:sp>
        <p:nvSpPr>
          <p:cNvPr id="7" name="Foliennummernplatzhalter 6">
            <a:extLst>
              <a:ext uri="{FF2B5EF4-FFF2-40B4-BE49-F238E27FC236}">
                <a16:creationId xmlns:a16="http://schemas.microsoft.com/office/drawing/2014/main" xmlns="" id="{193E19DE-362B-441B-9FED-0A51B008303D}"/>
              </a:ext>
            </a:extLst>
          </p:cNvPr>
          <p:cNvSpPr>
            <a:spLocks noGrp="1"/>
          </p:cNvSpPr>
          <p:nvPr>
            <p:ph type="sldNum" sz="quarter" idx="12"/>
          </p:nvPr>
        </p:nvSpPr>
        <p:spPr/>
        <p:txBody>
          <a:bodyPr/>
          <a:lstStyle/>
          <a:p>
            <a:fld id="{33A72CC2-9615-4FD1-AD0C-C64EECB3A9AC}" type="slidenum">
              <a:rPr lang="de-DE" smtClean="0"/>
              <a:t>25</a:t>
            </a:fld>
            <a:endParaRPr lang="de-DE" dirty="0"/>
          </a:p>
        </p:txBody>
      </p:sp>
      <p:sp>
        <p:nvSpPr>
          <p:cNvPr id="2" name="Titel 1"/>
          <p:cNvSpPr>
            <a:spLocks noGrp="1"/>
          </p:cNvSpPr>
          <p:nvPr>
            <p:ph type="title" idx="4294967295"/>
          </p:nvPr>
        </p:nvSpPr>
        <p:spPr>
          <a:xfrm>
            <a:off x="335360" y="271699"/>
            <a:ext cx="10716021" cy="1234186"/>
          </a:xfrm>
        </p:spPr>
        <p:txBody>
          <a:bodyPr>
            <a:normAutofit/>
          </a:bodyPr>
          <a:lstStyle/>
          <a:p>
            <a:r>
              <a:rPr lang="de-DE" sz="3200" b="1" u="sng" dirty="0"/>
              <a:t>8. Destabilisierung des Stromnetzes, Blackout-Gefahr </a:t>
            </a:r>
            <a:r>
              <a:rPr lang="de-DE" u="sng" dirty="0"/>
              <a:t/>
            </a:r>
            <a:br>
              <a:rPr lang="de-DE" u="sng" dirty="0"/>
            </a:br>
            <a:endParaRPr lang="de-DE" u="sng" dirty="0"/>
          </a:p>
        </p:txBody>
      </p:sp>
      <p:sp>
        <p:nvSpPr>
          <p:cNvPr id="3" name="Inhaltsplatzhalter 2"/>
          <p:cNvSpPr>
            <a:spLocks noGrp="1"/>
          </p:cNvSpPr>
          <p:nvPr>
            <p:ph idx="4294967295"/>
          </p:nvPr>
        </p:nvSpPr>
        <p:spPr>
          <a:xfrm>
            <a:off x="407368" y="1004115"/>
            <a:ext cx="11419209" cy="5202237"/>
          </a:xfrm>
        </p:spPr>
        <p:txBody>
          <a:bodyPr>
            <a:normAutofit fontScale="77500" lnSpcReduction="20000"/>
          </a:bodyPr>
          <a:lstStyle/>
          <a:p>
            <a:pPr marL="0" indent="0">
              <a:buNone/>
            </a:pPr>
            <a:r>
              <a:rPr lang="de-DE" sz="2600" u="sng" dirty="0" smtClean="0"/>
              <a:t>Damit stabiles </a:t>
            </a:r>
            <a:r>
              <a:rPr lang="de-DE" sz="2600" u="sng" dirty="0"/>
              <a:t>Stromnetz:</a:t>
            </a:r>
          </a:p>
          <a:p>
            <a:pPr marL="0" indent="0">
              <a:lnSpc>
                <a:spcPct val="120000"/>
              </a:lnSpc>
              <a:spcBef>
                <a:spcPts val="600"/>
              </a:spcBef>
              <a:buNone/>
            </a:pPr>
            <a:r>
              <a:rPr lang="de-DE" sz="2600" dirty="0" smtClean="0"/>
              <a:t>Zu </a:t>
            </a:r>
            <a:r>
              <a:rPr lang="de-DE" sz="2600" dirty="0"/>
              <a:t>jedem Zeitpunkt </a:t>
            </a:r>
            <a:r>
              <a:rPr lang="de-DE" sz="2600" dirty="0" smtClean="0"/>
              <a:t>muss der Stromverbrauch </a:t>
            </a:r>
            <a:r>
              <a:rPr lang="de-DE" sz="2600" dirty="0"/>
              <a:t>und </a:t>
            </a:r>
            <a:r>
              <a:rPr lang="de-DE" sz="2600" dirty="0" smtClean="0"/>
              <a:t>die Stromproduktion im Gleichgewicht sein.</a:t>
            </a:r>
            <a:endParaRPr lang="de-DE" sz="2600" dirty="0"/>
          </a:p>
          <a:p>
            <a:pPr marL="0" indent="0">
              <a:lnSpc>
                <a:spcPct val="110000"/>
              </a:lnSpc>
              <a:spcBef>
                <a:spcPts val="600"/>
              </a:spcBef>
              <a:buNone/>
            </a:pPr>
            <a:r>
              <a:rPr lang="de-DE" sz="2600" dirty="0"/>
              <a:t>Windkraft liefert </a:t>
            </a:r>
            <a:r>
              <a:rPr lang="de-DE" sz="2600" dirty="0" smtClean="0"/>
              <a:t>aber keinen </a:t>
            </a:r>
            <a:r>
              <a:rPr lang="de-DE" sz="2600" dirty="0"/>
              <a:t>gleichmäßigen </a:t>
            </a:r>
            <a:r>
              <a:rPr lang="de-DE" sz="2600" dirty="0" smtClean="0"/>
              <a:t>Strom → sogenannter</a:t>
            </a:r>
            <a:endParaRPr lang="de-DE" sz="2600" dirty="0"/>
          </a:p>
          <a:p>
            <a:pPr marL="0" indent="0">
              <a:lnSpc>
                <a:spcPct val="110000"/>
              </a:lnSpc>
              <a:spcBef>
                <a:spcPts val="600"/>
              </a:spcBef>
              <a:buNone/>
            </a:pPr>
            <a:r>
              <a:rPr lang="de-DE" sz="2600" dirty="0" smtClean="0"/>
              <a:t>„Flatterstrom“, d.h. Stromgewinnung </a:t>
            </a:r>
            <a:r>
              <a:rPr lang="de-DE" sz="2600" dirty="0"/>
              <a:t>mal mehr, mal weniger, mal gar </a:t>
            </a:r>
            <a:r>
              <a:rPr lang="de-DE" sz="2600" dirty="0" smtClean="0"/>
              <a:t>nicht.</a:t>
            </a:r>
            <a:endParaRPr lang="de-DE" sz="2600" dirty="0"/>
          </a:p>
          <a:p>
            <a:pPr marL="0" indent="0">
              <a:lnSpc>
                <a:spcPct val="120000"/>
              </a:lnSpc>
              <a:spcBef>
                <a:spcPts val="1200"/>
              </a:spcBef>
              <a:buNone/>
            </a:pPr>
            <a:r>
              <a:rPr lang="de-DE" sz="2600" dirty="0" smtClean="0"/>
              <a:t>Außerdem haben WKA keine Speichermöglichkeit.</a:t>
            </a:r>
            <a:endParaRPr lang="de-DE" sz="2600" dirty="0"/>
          </a:p>
          <a:p>
            <a:pPr marL="0" indent="0">
              <a:spcBef>
                <a:spcPts val="1800"/>
              </a:spcBef>
              <a:buNone/>
            </a:pPr>
            <a:r>
              <a:rPr lang="de-DE" sz="2600" dirty="0" smtClean="0"/>
              <a:t>→  Reale Gefahr </a:t>
            </a:r>
            <a:r>
              <a:rPr lang="de-DE" sz="2600" dirty="0"/>
              <a:t>einer Destabilisierung bzw</a:t>
            </a:r>
            <a:r>
              <a:rPr lang="de-DE" sz="2600" dirty="0" smtClean="0"/>
              <a:t>. eines Blackouts </a:t>
            </a:r>
            <a:r>
              <a:rPr lang="de-DE" sz="2600" dirty="0"/>
              <a:t>des </a:t>
            </a:r>
            <a:r>
              <a:rPr lang="de-DE" sz="2600" dirty="0" smtClean="0"/>
              <a:t>Stromnetzes.</a:t>
            </a:r>
            <a:endParaRPr lang="de-DE" sz="2600" dirty="0"/>
          </a:p>
          <a:p>
            <a:pPr marL="0" indent="0">
              <a:lnSpc>
                <a:spcPct val="100000"/>
              </a:lnSpc>
              <a:spcBef>
                <a:spcPts val="1200"/>
              </a:spcBef>
              <a:buNone/>
            </a:pPr>
            <a:r>
              <a:rPr lang="de-DE" sz="1300" u="sng" dirty="0"/>
              <a:t> </a:t>
            </a:r>
            <a:r>
              <a:rPr lang="de-DE" sz="1300" dirty="0"/>
              <a:t> </a:t>
            </a:r>
            <a:r>
              <a:rPr lang="de-DE" sz="1300" u="sng" dirty="0" smtClean="0"/>
              <a:t>Quelle</a:t>
            </a:r>
            <a:r>
              <a:rPr lang="de-DE" sz="1300" u="sng" dirty="0"/>
              <a:t>:</a:t>
            </a:r>
            <a:r>
              <a:rPr lang="de-DE" sz="1300" dirty="0"/>
              <a:t>  </a:t>
            </a:r>
            <a:r>
              <a:rPr lang="de-DE" sz="1300" dirty="0">
                <a:hlinkClick r:id="rId3"/>
              </a:rPr>
              <a:t>www.schule-studium.de/Sozialkunde/Klimawandel/Windkraft-Pro-und-Contra-Argumente</a:t>
            </a:r>
            <a:endParaRPr lang="de-DE" sz="1300" dirty="0"/>
          </a:p>
          <a:p>
            <a:pPr marL="0" indent="0">
              <a:lnSpc>
                <a:spcPct val="100000"/>
              </a:lnSpc>
              <a:spcBef>
                <a:spcPts val="1200"/>
              </a:spcBef>
              <a:buNone/>
            </a:pPr>
            <a:endParaRPr lang="de-DE" sz="1300" dirty="0"/>
          </a:p>
          <a:p>
            <a:pPr marL="0" indent="0">
              <a:lnSpc>
                <a:spcPct val="100000"/>
              </a:lnSpc>
              <a:spcBef>
                <a:spcPts val="600"/>
              </a:spcBef>
              <a:buNone/>
            </a:pPr>
            <a:endParaRPr lang="de-DE" sz="1300" dirty="0"/>
          </a:p>
          <a:p>
            <a:pPr marL="0" indent="0">
              <a:lnSpc>
                <a:spcPct val="100000"/>
              </a:lnSpc>
              <a:spcBef>
                <a:spcPts val="1800"/>
              </a:spcBef>
              <a:buNone/>
            </a:pPr>
            <a:r>
              <a:rPr lang="de-DE" sz="2300" b="1" dirty="0"/>
              <a:t>„Spaniens Ausbau der erneuerbaren Energien, die einen immer größeren Anteil an der Stromerzeugung ausmachen, steht seit dem Stromausfall auf dem Prüfstand. </a:t>
            </a:r>
            <a:r>
              <a:rPr lang="de-DE" sz="2300" dirty="0"/>
              <a:t>Ebenso der Plan, bis 2035 aus der Kernenergie auszusteigen. </a:t>
            </a:r>
          </a:p>
          <a:p>
            <a:pPr marL="0" indent="0">
              <a:lnSpc>
                <a:spcPct val="100000"/>
              </a:lnSpc>
              <a:spcBef>
                <a:spcPts val="600"/>
              </a:spcBef>
              <a:buNone/>
            </a:pPr>
            <a:r>
              <a:rPr lang="de-DE" sz="2400" b="1" dirty="0"/>
              <a:t>Kritiker halten es für möglich, dass ein Grund für den Stromausfall ein Mangel an sogenannter „Netzträgheit“ gewesen sein könnte, da der Anteil der Kernenergie und der fossilen Brennstoffe am spanischen Strommix relativ gering ist.“ </a:t>
            </a:r>
            <a:endParaRPr lang="de-DE" sz="1500" dirty="0"/>
          </a:p>
          <a:p>
            <a:pPr marL="0" indent="0">
              <a:lnSpc>
                <a:spcPct val="100000"/>
              </a:lnSpc>
              <a:spcBef>
                <a:spcPts val="600"/>
              </a:spcBef>
              <a:buNone/>
            </a:pPr>
            <a:r>
              <a:rPr lang="de-DE" sz="1500" u="sng" dirty="0"/>
              <a:t>Quelle:</a:t>
            </a:r>
            <a:r>
              <a:rPr lang="de-DE" sz="1500" dirty="0"/>
              <a:t>  Artikel Tagesspiegel vom 14.05.2025 zum Blackout in Spanien</a:t>
            </a:r>
          </a:p>
          <a:p>
            <a:pPr marL="0" indent="0">
              <a:lnSpc>
                <a:spcPct val="100000"/>
              </a:lnSpc>
              <a:spcBef>
                <a:spcPts val="600"/>
              </a:spcBef>
              <a:buNone/>
            </a:pPr>
            <a:endParaRPr lang="de-DE" sz="2300" dirty="0"/>
          </a:p>
          <a:p>
            <a:pPr marL="0" indent="0">
              <a:lnSpc>
                <a:spcPct val="100000"/>
              </a:lnSpc>
              <a:spcBef>
                <a:spcPts val="600"/>
              </a:spcBef>
              <a:buNone/>
            </a:pPr>
            <a:endParaRPr lang="de-DE" sz="2300" dirty="0"/>
          </a:p>
          <a:p>
            <a:pPr marL="177800" indent="0">
              <a:lnSpc>
                <a:spcPct val="100000"/>
              </a:lnSpc>
              <a:spcBef>
                <a:spcPts val="600"/>
              </a:spcBef>
              <a:buNone/>
            </a:pPr>
            <a:endParaRPr lang="de-DE" sz="2400" dirty="0"/>
          </a:p>
        </p:txBody>
      </p:sp>
      <p:pic>
        <p:nvPicPr>
          <p:cNvPr id="4" name="Grafik 3" descr="https://www.schule-studium.de/Sozialkunde/Klimawandel/Grafiken/Stromverbrauch-Stromproduktion-Windkraft.jpg"/>
          <p:cNvPicPr/>
          <p:nvPr/>
        </p:nvPicPr>
        <p:blipFill>
          <a:blip r:embed="rId4">
            <a:extLst>
              <a:ext uri="{28A0092B-C50C-407E-A947-70E740481C1C}">
                <a14:useLocalDpi xmlns:a14="http://schemas.microsoft.com/office/drawing/2010/main" val="0"/>
              </a:ext>
            </a:extLst>
          </a:blip>
          <a:srcRect/>
          <a:stretch>
            <a:fillRect/>
          </a:stretch>
        </p:blipFill>
        <p:spPr bwMode="auto">
          <a:xfrm>
            <a:off x="8472264" y="1836721"/>
            <a:ext cx="3542191" cy="2024110"/>
          </a:xfrm>
          <a:prstGeom prst="rect">
            <a:avLst/>
          </a:prstGeom>
          <a:noFill/>
          <a:ln>
            <a:noFill/>
          </a:ln>
        </p:spPr>
      </p:pic>
      <p:pic>
        <p:nvPicPr>
          <p:cNvPr id="9" name="Picture 2" descr="https://pro-natur-kraichgau.de/wp-content/uploads/2024/06/cropped-Logo.png">
            <a:extLst>
              <a:ext uri="{FF2B5EF4-FFF2-40B4-BE49-F238E27FC236}">
                <a16:creationId xmlns:a16="http://schemas.microsoft.com/office/drawing/2014/main" xmlns="" id="{4F004C29-7DB3-4555-8BE8-DF73978490D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43674" y="421127"/>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546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77A7BF6E-C7C2-4565-8596-31785F75CEA5}"/>
              </a:ext>
            </a:extLst>
          </p:cNvPr>
          <p:cNvSpPr>
            <a:spLocks noGrp="1"/>
          </p:cNvSpPr>
          <p:nvPr>
            <p:ph type="dt" sz="half" idx="10"/>
          </p:nvPr>
        </p:nvSpPr>
        <p:spPr/>
        <p:txBody>
          <a:bodyPr/>
          <a:lstStyle/>
          <a:p>
            <a:fld id="{B23DF0CF-91A7-4EAF-B591-EBE7D5EA2EE2}" type="datetime1">
              <a:rPr lang="de-DE" smtClean="0"/>
              <a:t>09.09.2025</a:t>
            </a:fld>
            <a:endParaRPr lang="de-DE" dirty="0"/>
          </a:p>
        </p:txBody>
      </p:sp>
      <p:sp>
        <p:nvSpPr>
          <p:cNvPr id="4" name="Fußzeilenplatzhalter 3">
            <a:extLst>
              <a:ext uri="{FF2B5EF4-FFF2-40B4-BE49-F238E27FC236}">
                <a16:creationId xmlns:a16="http://schemas.microsoft.com/office/drawing/2014/main" xmlns="" id="{4AC71C2D-77BB-4E1C-A632-A6CA43E7F62E}"/>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143BC5E7-AC85-4127-B6A4-262E3A77219E}"/>
              </a:ext>
            </a:extLst>
          </p:cNvPr>
          <p:cNvSpPr>
            <a:spLocks noGrp="1"/>
          </p:cNvSpPr>
          <p:nvPr>
            <p:ph type="sldNum" sz="quarter" idx="12"/>
          </p:nvPr>
        </p:nvSpPr>
        <p:spPr/>
        <p:txBody>
          <a:bodyPr/>
          <a:lstStyle/>
          <a:p>
            <a:fld id="{33A72CC2-9615-4FD1-AD0C-C64EECB3A9AC}" type="slidenum">
              <a:rPr lang="de-DE" smtClean="0"/>
              <a:t>26</a:t>
            </a:fld>
            <a:endParaRPr lang="de-DE" dirty="0"/>
          </a:p>
        </p:txBody>
      </p:sp>
      <p:sp>
        <p:nvSpPr>
          <p:cNvPr id="3" name="Inhaltsplatzhalter 2"/>
          <p:cNvSpPr>
            <a:spLocks noGrp="1"/>
          </p:cNvSpPr>
          <p:nvPr>
            <p:ph idx="4294967295"/>
          </p:nvPr>
        </p:nvSpPr>
        <p:spPr>
          <a:xfrm>
            <a:off x="773019" y="1052736"/>
            <a:ext cx="10693400" cy="5203373"/>
          </a:xfrm>
        </p:spPr>
        <p:txBody>
          <a:bodyPr>
            <a:normAutofit/>
          </a:bodyPr>
          <a:lstStyle/>
          <a:p>
            <a:pPr marL="0" indent="0">
              <a:lnSpc>
                <a:spcPct val="100000"/>
              </a:lnSpc>
              <a:spcBef>
                <a:spcPts val="0"/>
              </a:spcBef>
              <a:spcAft>
                <a:spcPts val="0"/>
              </a:spcAft>
              <a:buNone/>
            </a:pPr>
            <a:r>
              <a:rPr lang="de-DE" u="sng" dirty="0" smtClean="0"/>
              <a:t>Wichtig ist auch eine stabile Netzfrequenz von 50 Hertz (Hz):</a:t>
            </a:r>
            <a:endParaRPr lang="de-DE" u="sng" dirty="0"/>
          </a:p>
          <a:p>
            <a:pPr marL="0" indent="0">
              <a:spcBef>
                <a:spcPts val="0"/>
              </a:spcBef>
              <a:buNone/>
            </a:pPr>
            <a:endParaRPr lang="de-DE" sz="800" dirty="0"/>
          </a:p>
          <a:p>
            <a:pPr marL="0" indent="0">
              <a:spcBef>
                <a:spcPts val="0"/>
              </a:spcBef>
              <a:buNone/>
            </a:pPr>
            <a:r>
              <a:rPr lang="de-DE" sz="2000" dirty="0"/>
              <a:t>Je </a:t>
            </a:r>
            <a:r>
              <a:rPr lang="de-DE" sz="2000" b="1" dirty="0"/>
              <a:t>mehr Wind und Solar </a:t>
            </a:r>
            <a:r>
              <a:rPr lang="de-DE" sz="2000" dirty="0"/>
              <a:t>wir zubauen, desto </a:t>
            </a:r>
            <a:r>
              <a:rPr lang="de-DE" sz="2000" b="1" dirty="0"/>
              <a:t>weniger netzsynchrone </a:t>
            </a:r>
            <a:r>
              <a:rPr lang="de-DE" sz="2000" b="1" dirty="0" smtClean="0"/>
              <a:t>50Hz-Schwungmasse</a:t>
            </a:r>
            <a:endParaRPr lang="de-DE" sz="2000" b="1" dirty="0"/>
          </a:p>
          <a:p>
            <a:pPr marL="0" indent="0">
              <a:spcBef>
                <a:spcPts val="0"/>
              </a:spcBef>
              <a:spcAft>
                <a:spcPts val="0"/>
              </a:spcAft>
              <a:buNone/>
            </a:pPr>
            <a:r>
              <a:rPr lang="de-DE" sz="2000" dirty="0" smtClean="0"/>
              <a:t>(</a:t>
            </a:r>
            <a:r>
              <a:rPr lang="de-DE" sz="2000" b="1" dirty="0" smtClean="0"/>
              <a:t>sind </a:t>
            </a:r>
            <a:r>
              <a:rPr lang="de-DE" sz="2000" b="1" dirty="0"/>
              <a:t>Turbinen </a:t>
            </a:r>
            <a:r>
              <a:rPr lang="de-DE" sz="2000" dirty="0"/>
              <a:t>in Wasser-, Kohle-, Gas- oder Kernkraftwerken) ist im Netz. </a:t>
            </a:r>
          </a:p>
          <a:p>
            <a:pPr marL="0" indent="0">
              <a:spcBef>
                <a:spcPts val="0"/>
              </a:spcBef>
              <a:buNone/>
            </a:pPr>
            <a:endParaRPr lang="de-DE" sz="1200" dirty="0"/>
          </a:p>
          <a:p>
            <a:pPr marL="0" indent="0">
              <a:spcBef>
                <a:spcPts val="0"/>
              </a:spcBef>
              <a:buNone/>
            </a:pPr>
            <a:r>
              <a:rPr lang="de-DE" sz="2000" dirty="0" smtClean="0"/>
              <a:t>Wenn die </a:t>
            </a:r>
            <a:r>
              <a:rPr lang="de-DE" sz="2000" dirty="0"/>
              <a:t>Netzfrequenz steigt oder sinkt, wirkt die Massenträgheit der </a:t>
            </a:r>
            <a:r>
              <a:rPr lang="de-DE" sz="2000" dirty="0" smtClean="0"/>
              <a:t>Turbinen-Schwungmasse der </a:t>
            </a:r>
            <a:r>
              <a:rPr lang="de-DE" sz="2000" dirty="0"/>
              <a:t>Frequenzänderung sofort und ohne Eingreifen entgegen. </a:t>
            </a:r>
          </a:p>
          <a:p>
            <a:pPr marL="0" indent="0">
              <a:spcAft>
                <a:spcPts val="0"/>
              </a:spcAft>
              <a:buNone/>
            </a:pPr>
            <a:r>
              <a:rPr lang="de-DE" sz="2000" b="1" dirty="0"/>
              <a:t>Photovoltaikanlagen und Windrädern fehlt diese netzsynchrone Schwungmasse</a:t>
            </a:r>
            <a:r>
              <a:rPr lang="de-DE" sz="2000" dirty="0"/>
              <a:t>. Der von ihnen erzeugte Strom wird </a:t>
            </a:r>
            <a:r>
              <a:rPr lang="de-DE" sz="2000" b="1" dirty="0"/>
              <a:t>nur indirekt über Wechselrichter </a:t>
            </a:r>
            <a:r>
              <a:rPr lang="de-DE" sz="2000" dirty="0"/>
              <a:t>angeschlossen.</a:t>
            </a:r>
          </a:p>
          <a:p>
            <a:pPr marL="0" indent="0">
              <a:lnSpc>
                <a:spcPct val="100000"/>
              </a:lnSpc>
              <a:spcBef>
                <a:spcPts val="1200"/>
              </a:spcBef>
              <a:buNone/>
            </a:pPr>
            <a:r>
              <a:rPr lang="de-DE" sz="2000" b="1" dirty="0"/>
              <a:t>Je</a:t>
            </a:r>
            <a:r>
              <a:rPr lang="de-DE" sz="2000" dirty="0"/>
              <a:t> </a:t>
            </a:r>
            <a:r>
              <a:rPr lang="de-DE" sz="2000" b="1" dirty="0"/>
              <a:t>weniger Schwungmasse, desto schneller sind Änderungen der Netzfrequenz</a:t>
            </a:r>
            <a:r>
              <a:rPr lang="de-DE" sz="2000" dirty="0"/>
              <a:t>. </a:t>
            </a:r>
          </a:p>
          <a:p>
            <a:pPr marL="0" indent="0">
              <a:lnSpc>
                <a:spcPct val="100000"/>
              </a:lnSpc>
              <a:spcBef>
                <a:spcPts val="1200"/>
              </a:spcBef>
              <a:buNone/>
            </a:pPr>
            <a:r>
              <a:rPr lang="de-DE" sz="2000" dirty="0"/>
              <a:t>Laut dem Verband Europäischer Netzbetreiber </a:t>
            </a:r>
            <a:r>
              <a:rPr lang="de-DE" sz="2000" b="1" dirty="0"/>
              <a:t>sind Frequenzänderungen größer als 1 Hz/s nicht mehr beherrschbar</a:t>
            </a:r>
            <a:r>
              <a:rPr lang="de-DE" sz="2000" dirty="0"/>
              <a:t>. </a:t>
            </a:r>
          </a:p>
          <a:p>
            <a:pPr marL="0" indent="0">
              <a:lnSpc>
                <a:spcPct val="100000"/>
              </a:lnSpc>
              <a:spcBef>
                <a:spcPts val="600"/>
              </a:spcBef>
              <a:buNone/>
            </a:pPr>
            <a:r>
              <a:rPr lang="de-DE" sz="2000" b="1" dirty="0"/>
              <a:t>→ </a:t>
            </a:r>
            <a:r>
              <a:rPr lang="de-DE" sz="2000" b="1" dirty="0" smtClean="0"/>
              <a:t>Reale Gefahr </a:t>
            </a:r>
            <a:r>
              <a:rPr lang="de-DE" sz="2000" b="1" dirty="0"/>
              <a:t>eines Blackout des </a:t>
            </a:r>
            <a:r>
              <a:rPr lang="de-DE" sz="2000" b="1" dirty="0" smtClean="0"/>
              <a:t>Stromnetzes !</a:t>
            </a:r>
            <a:endParaRPr lang="de-DE" sz="2000" b="1" dirty="0"/>
          </a:p>
          <a:p>
            <a:pPr marL="0" indent="0">
              <a:buNone/>
            </a:pPr>
            <a:r>
              <a:rPr lang="de-DE" sz="1200" u="sng" dirty="0"/>
              <a:t>Quelle:</a:t>
            </a:r>
            <a:r>
              <a:rPr lang="de-DE" sz="1200" dirty="0"/>
              <a:t> Artikel </a:t>
            </a:r>
            <a:r>
              <a:rPr lang="de-DE" sz="1200" dirty="0" err="1"/>
              <a:t>Nukleria</a:t>
            </a:r>
            <a:r>
              <a:rPr lang="de-DE" sz="1200" dirty="0"/>
              <a:t> vom 30.04.2025:  </a:t>
            </a:r>
            <a:r>
              <a:rPr lang="de-DE" sz="1200" b="1" dirty="0"/>
              <a:t>„Warum kam es in Spanien zum Blackout?“   </a:t>
            </a:r>
            <a:r>
              <a:rPr lang="de-DE" sz="1200" dirty="0"/>
              <a:t>Wikipedia: </a:t>
            </a:r>
            <a:r>
              <a:rPr lang="de-DE" sz="1200" dirty="0" err="1"/>
              <a:t>Nuklearia</a:t>
            </a:r>
            <a:r>
              <a:rPr lang="de-DE" sz="1200" dirty="0"/>
              <a:t> e. V. ist ein 2013 gegründeter, gemeinnütziger eingetragener Verein, der für die zivile Nutzung der Kernenergie wirbt.</a:t>
            </a:r>
          </a:p>
          <a:p>
            <a:pPr marL="0" indent="0">
              <a:lnSpc>
                <a:spcPct val="100000"/>
              </a:lnSpc>
              <a:spcBef>
                <a:spcPts val="600"/>
              </a:spcBef>
              <a:buNone/>
            </a:pPr>
            <a:endParaRPr lang="de-DE" sz="1200" dirty="0"/>
          </a:p>
          <a:p>
            <a:pPr marL="177800" indent="0">
              <a:lnSpc>
                <a:spcPct val="100000"/>
              </a:lnSpc>
              <a:spcBef>
                <a:spcPts val="600"/>
              </a:spcBef>
              <a:buNone/>
            </a:pPr>
            <a:endParaRPr lang="de-DE" sz="2000" b="1" dirty="0"/>
          </a:p>
        </p:txBody>
      </p:sp>
      <p:sp>
        <p:nvSpPr>
          <p:cNvPr id="8" name="Rechteck 7">
            <a:extLst>
              <a:ext uri="{FF2B5EF4-FFF2-40B4-BE49-F238E27FC236}">
                <a16:creationId xmlns:a16="http://schemas.microsoft.com/office/drawing/2014/main" xmlns="" id="{1E275FE3-07A8-4802-A1DF-2959774996BC}"/>
              </a:ext>
            </a:extLst>
          </p:cNvPr>
          <p:cNvSpPr/>
          <p:nvPr/>
        </p:nvSpPr>
        <p:spPr>
          <a:xfrm>
            <a:off x="695400" y="341355"/>
            <a:ext cx="8465043" cy="584775"/>
          </a:xfrm>
          <a:prstGeom prst="rect">
            <a:avLst/>
          </a:prstGeom>
        </p:spPr>
        <p:txBody>
          <a:bodyPr wrap="square">
            <a:spAutoFit/>
          </a:bodyPr>
          <a:lstStyle/>
          <a:p>
            <a:r>
              <a:rPr lang="de-DE" sz="3200" b="1" dirty="0">
                <a:latin typeface="+mj-lt"/>
              </a:rPr>
              <a:t>Destabilisierung des Stromnetzes, Blackout Gefahr </a:t>
            </a:r>
            <a:endParaRPr lang="de-DE" sz="3200" dirty="0">
              <a:latin typeface="+mj-lt"/>
            </a:endParaRPr>
          </a:p>
        </p:txBody>
      </p:sp>
      <p:pic>
        <p:nvPicPr>
          <p:cNvPr id="9" name="Picture 2" descr="https://pro-natur-kraichgau.de/wp-content/uploads/2024/06/cropped-Logo.png">
            <a:extLst>
              <a:ext uri="{FF2B5EF4-FFF2-40B4-BE49-F238E27FC236}">
                <a16:creationId xmlns:a16="http://schemas.microsoft.com/office/drawing/2014/main" xmlns="" id="{EA11E071-8A18-4303-B3F7-5DAEABFB4AA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65114"/>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895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945594"/>
          </a:xfrm>
        </p:spPr>
        <p:txBody>
          <a:bodyPr>
            <a:noAutofit/>
          </a:bodyPr>
          <a:lstStyle/>
          <a:p>
            <a:pPr marL="355600" indent="-355600"/>
            <a:r>
              <a:rPr lang="de-DE" sz="3200" b="1" u="sng" dirty="0"/>
              <a:t>9. </a:t>
            </a:r>
            <a:r>
              <a:rPr lang="de-DE" sz="3200" b="1" u="sng" dirty="0" smtClean="0"/>
              <a:t>Probleme mit </a:t>
            </a:r>
            <a:r>
              <a:rPr lang="de-DE" sz="3200" b="1" u="sng" dirty="0"/>
              <a:t>dem in WKA enthaltenen </a:t>
            </a:r>
            <a:r>
              <a:rPr lang="de-DE" sz="3200" b="1" u="sng" dirty="0" err="1"/>
              <a:t>Schwefelhexafluorid</a:t>
            </a:r>
            <a:r>
              <a:rPr lang="de-DE" sz="3200" b="1" u="sng" dirty="0"/>
              <a:t> </a:t>
            </a:r>
            <a:r>
              <a:rPr lang="de-DE" sz="3200" b="1" u="sng" dirty="0" smtClean="0"/>
              <a:t>SF</a:t>
            </a:r>
            <a:r>
              <a:rPr lang="de-DE" sz="3200" b="1" baseline="-25000" dirty="0" smtClean="0"/>
              <a:t>6</a:t>
            </a:r>
            <a:r>
              <a:rPr lang="de-DE" sz="3200" b="1" u="sng" dirty="0" smtClean="0"/>
              <a:t>, dem stärksten Treibhausgas</a:t>
            </a:r>
            <a:endParaRPr lang="de-DE" sz="3200" u="sng" dirty="0"/>
          </a:p>
        </p:txBody>
      </p:sp>
      <p:sp>
        <p:nvSpPr>
          <p:cNvPr id="3" name="Inhaltsplatzhalter 2"/>
          <p:cNvSpPr>
            <a:spLocks noGrp="1"/>
          </p:cNvSpPr>
          <p:nvPr>
            <p:ph idx="1"/>
          </p:nvPr>
        </p:nvSpPr>
        <p:spPr>
          <a:xfrm>
            <a:off x="838200" y="1310720"/>
            <a:ext cx="10773792" cy="4948566"/>
          </a:xfrm>
        </p:spPr>
        <p:txBody>
          <a:bodyPr>
            <a:normAutofit/>
          </a:bodyPr>
          <a:lstStyle/>
          <a:p>
            <a:pPr marL="265113" indent="-265113"/>
            <a:endParaRPr lang="de-DE" sz="2000" b="1" dirty="0"/>
          </a:p>
          <a:p>
            <a:pPr marL="265113" indent="-265113"/>
            <a:endParaRPr lang="de-DE" b="1" dirty="0"/>
          </a:p>
          <a:p>
            <a:pPr marL="92075" indent="0">
              <a:spcBef>
                <a:spcPts val="0"/>
              </a:spcBef>
              <a:buNone/>
            </a:pPr>
            <a:r>
              <a:rPr lang="de-DE" b="1" dirty="0"/>
              <a:t>Verhindert als Isoliergas Kurzschlüsse </a:t>
            </a:r>
            <a:r>
              <a:rPr lang="de-DE" sz="2000" b="1" dirty="0"/>
              <a:t>in den elektrischen Schaltanlagen</a:t>
            </a:r>
            <a:r>
              <a:rPr lang="de-DE" dirty="0"/>
              <a:t>.</a:t>
            </a:r>
          </a:p>
          <a:p>
            <a:pPr marL="92075" indent="0">
              <a:buNone/>
            </a:pPr>
            <a:r>
              <a:rPr lang="de-DE" sz="2000" b="1" dirty="0"/>
              <a:t>Wird oft</a:t>
            </a:r>
            <a:r>
              <a:rPr lang="de-DE" sz="2000" dirty="0"/>
              <a:t> </a:t>
            </a:r>
            <a:r>
              <a:rPr lang="de-DE" sz="2000" b="1" dirty="0"/>
              <a:t>freigesetzt durch</a:t>
            </a:r>
            <a:r>
              <a:rPr lang="de-DE" sz="2000" dirty="0"/>
              <a:t> </a:t>
            </a:r>
            <a:r>
              <a:rPr lang="de-DE" sz="2000" b="1" dirty="0"/>
              <a:t>winzige Lecks</a:t>
            </a:r>
            <a:r>
              <a:rPr lang="de-DE" sz="2000" dirty="0"/>
              <a:t> sowie </a:t>
            </a:r>
            <a:r>
              <a:rPr lang="de-DE" sz="2000" b="1" dirty="0"/>
              <a:t>beim</a:t>
            </a:r>
            <a:r>
              <a:rPr lang="de-DE" sz="2000" dirty="0"/>
              <a:t> </a:t>
            </a:r>
            <a:r>
              <a:rPr lang="de-DE" sz="2000" b="1" dirty="0"/>
              <a:t>unsachgemäßen Rückbau der WKA</a:t>
            </a:r>
          </a:p>
          <a:p>
            <a:pPr marL="92075" indent="0">
              <a:buNone/>
            </a:pPr>
            <a:r>
              <a:rPr lang="de-DE" sz="2000" b="1" dirty="0"/>
              <a:t>Stärkstes bisher bekanntes Treibhausgas</a:t>
            </a:r>
            <a:r>
              <a:rPr lang="de-DE" sz="2000" dirty="0"/>
              <a:t> - </a:t>
            </a:r>
            <a:r>
              <a:rPr lang="de-DE" sz="2000" b="1" dirty="0"/>
              <a:t>24.000-mal ! so klimaschädlich </a:t>
            </a:r>
            <a:r>
              <a:rPr lang="de-DE" b="1" dirty="0"/>
              <a:t>als</a:t>
            </a:r>
            <a:r>
              <a:rPr lang="de-DE" sz="2000" b="1" dirty="0"/>
              <a:t> </a:t>
            </a:r>
            <a:r>
              <a:rPr lang="de-DE" sz="2000" b="1" dirty="0" smtClean="0"/>
              <a:t>Kohlenstoffdioxid CO</a:t>
            </a:r>
            <a:r>
              <a:rPr lang="de-DE" sz="2000" b="1" baseline="-25000" dirty="0" smtClean="0"/>
              <a:t>2 </a:t>
            </a:r>
            <a:endParaRPr lang="de-DE" sz="2000" b="1" dirty="0"/>
          </a:p>
          <a:p>
            <a:pPr marL="92075" indent="0">
              <a:buNone/>
            </a:pPr>
            <a:r>
              <a:rPr lang="de-DE" sz="2000" b="1" dirty="0"/>
              <a:t>Experten </a:t>
            </a:r>
            <a:r>
              <a:rPr lang="de-DE" sz="2000" b="1" dirty="0" smtClean="0"/>
              <a:t>warnen: </a:t>
            </a:r>
            <a:endParaRPr lang="de-DE" sz="2000" b="1" dirty="0"/>
          </a:p>
          <a:p>
            <a:pPr marL="92075" indent="0">
              <a:spcBef>
                <a:spcPts val="0"/>
              </a:spcBef>
              <a:buNone/>
            </a:pPr>
            <a:r>
              <a:rPr lang="de-DE" sz="2000" b="1" dirty="0"/>
              <a:t>Wegen des Einsatzes von SF</a:t>
            </a:r>
            <a:r>
              <a:rPr lang="de-DE" sz="2000" b="1" baseline="-25000" dirty="0"/>
              <a:t>6</a:t>
            </a:r>
            <a:r>
              <a:rPr lang="de-DE" sz="2000" b="1" dirty="0"/>
              <a:t> in WKA könnte die Erderwärmung sogar noch vorangetrieben werden</a:t>
            </a:r>
            <a:r>
              <a:rPr lang="de-DE" sz="2000" dirty="0"/>
              <a:t>, obwohl der Umstieg auf erneuerbare Energien eigentlich das Gegenteil bewirken sollte.</a:t>
            </a:r>
          </a:p>
          <a:p>
            <a:pPr marL="92075" indent="0">
              <a:spcBef>
                <a:spcPts val="0"/>
              </a:spcBef>
              <a:buNone/>
            </a:pPr>
            <a:endParaRPr lang="de-DE" dirty="0"/>
          </a:p>
          <a:p>
            <a:pPr marL="92075" indent="0">
              <a:spcBef>
                <a:spcPts val="0"/>
              </a:spcBef>
              <a:buNone/>
            </a:pPr>
            <a:r>
              <a:rPr lang="de-DE" sz="2000" b="1" dirty="0">
                <a:solidFill>
                  <a:srgbClr val="FF0000"/>
                </a:solidFill>
              </a:rPr>
              <a:t>Übrigens: WKA sind nicht </a:t>
            </a:r>
            <a:r>
              <a:rPr lang="de-DE" sz="2000" b="1" dirty="0" smtClean="0">
                <a:solidFill>
                  <a:srgbClr val="FF0000"/>
                </a:solidFill>
              </a:rPr>
              <a:t>löschbar !</a:t>
            </a:r>
            <a:endParaRPr lang="de-DE" sz="2000" dirty="0">
              <a:solidFill>
                <a:srgbClr val="FF0000"/>
              </a:solidFill>
            </a:endParaRPr>
          </a:p>
          <a:p>
            <a:pPr marL="266700" indent="0">
              <a:spcBef>
                <a:spcPts val="0"/>
              </a:spcBef>
              <a:buNone/>
            </a:pPr>
            <a:endParaRPr lang="de-DE" sz="1200" u="sng" dirty="0"/>
          </a:p>
          <a:p>
            <a:pPr marL="92075" indent="0">
              <a:spcBef>
                <a:spcPts val="0"/>
              </a:spcBef>
              <a:buNone/>
            </a:pPr>
            <a:r>
              <a:rPr lang="de-DE" sz="1100" u="sng" dirty="0"/>
              <a:t>Quelle:</a:t>
            </a:r>
            <a:r>
              <a:rPr lang="de-DE" sz="1100" dirty="0"/>
              <a:t>  </a:t>
            </a:r>
            <a:r>
              <a:rPr lang="de-DE" sz="1100" dirty="0">
                <a:hlinkClick r:id="rId2"/>
              </a:rPr>
              <a:t>www.schule-studium.de/Sozialkunde/Klimawandel/Windkraft-Pro-und-Contra-Argumente</a:t>
            </a:r>
            <a:endParaRPr lang="de-DE" sz="1100" dirty="0"/>
          </a:p>
          <a:p>
            <a:pPr marL="266700" indent="0">
              <a:spcBef>
                <a:spcPts val="0"/>
              </a:spcBef>
              <a:buNone/>
            </a:pPr>
            <a:endParaRPr lang="de-DE" sz="2400" dirty="0"/>
          </a:p>
        </p:txBody>
      </p:sp>
      <p:sp>
        <p:nvSpPr>
          <p:cNvPr id="4" name="Datumsplatzhalter 3">
            <a:extLst>
              <a:ext uri="{FF2B5EF4-FFF2-40B4-BE49-F238E27FC236}">
                <a16:creationId xmlns:a16="http://schemas.microsoft.com/office/drawing/2014/main" xmlns="" id="{839578D3-3AF4-4910-B152-2008F83193DB}"/>
              </a:ext>
            </a:extLst>
          </p:cNvPr>
          <p:cNvSpPr>
            <a:spLocks noGrp="1"/>
          </p:cNvSpPr>
          <p:nvPr>
            <p:ph type="dt" sz="half" idx="10"/>
          </p:nvPr>
        </p:nvSpPr>
        <p:spPr/>
        <p:txBody>
          <a:bodyPr/>
          <a:lstStyle/>
          <a:p>
            <a:fld id="{04BA63B1-9580-42C5-BD02-02F95F1DF11A}" type="datetime1">
              <a:rPr lang="de-DE" smtClean="0"/>
              <a:t>09.09.2025</a:t>
            </a:fld>
            <a:endParaRPr lang="de-DE" dirty="0"/>
          </a:p>
        </p:txBody>
      </p:sp>
      <p:sp>
        <p:nvSpPr>
          <p:cNvPr id="5" name="Fußzeilenplatzhalter 4">
            <a:extLst>
              <a:ext uri="{FF2B5EF4-FFF2-40B4-BE49-F238E27FC236}">
                <a16:creationId xmlns:a16="http://schemas.microsoft.com/office/drawing/2014/main" xmlns="" id="{15128F4A-CD7D-4323-A498-8AD076A66342}"/>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6052A748-337D-4967-881D-1AEE19159698}"/>
              </a:ext>
            </a:extLst>
          </p:cNvPr>
          <p:cNvSpPr>
            <a:spLocks noGrp="1"/>
          </p:cNvSpPr>
          <p:nvPr>
            <p:ph type="sldNum" sz="quarter" idx="12"/>
          </p:nvPr>
        </p:nvSpPr>
        <p:spPr/>
        <p:txBody>
          <a:bodyPr/>
          <a:lstStyle/>
          <a:p>
            <a:fld id="{33A72CC2-9615-4FD1-AD0C-C64EECB3A9AC}" type="slidenum">
              <a:rPr lang="de-DE" smtClean="0"/>
              <a:t>27</a:t>
            </a:fld>
            <a:endParaRPr lang="de-DE" dirty="0"/>
          </a:p>
        </p:txBody>
      </p:sp>
      <p:pic>
        <p:nvPicPr>
          <p:cNvPr id="8" name="Picture 2" descr="https://pro-natur-kraichgau.de/wp-content/uploads/2024/06/cropped-Logo.png">
            <a:extLst>
              <a:ext uri="{FF2B5EF4-FFF2-40B4-BE49-F238E27FC236}">
                <a16:creationId xmlns:a16="http://schemas.microsoft.com/office/drawing/2014/main" xmlns="" id="{71525C32-A221-4AA4-9E74-CF9AF4E87C1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76520" y="980728"/>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303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7408" y="475194"/>
            <a:ext cx="10801200" cy="1297622"/>
          </a:xfrm>
        </p:spPr>
        <p:txBody>
          <a:bodyPr>
            <a:noAutofit/>
          </a:bodyPr>
          <a:lstStyle/>
          <a:p>
            <a:pPr marL="630238" indent="-630238"/>
            <a:r>
              <a:rPr lang="de-DE" sz="3200" b="1" u="sng" dirty="0"/>
              <a:t>10. </a:t>
            </a:r>
            <a:r>
              <a:rPr lang="de-DE" sz="3200" b="1" u="sng" dirty="0" smtClean="0"/>
              <a:t>Deutschland hat die </a:t>
            </a:r>
            <a:r>
              <a:rPr lang="de-DE" sz="3200" b="1" u="sng" dirty="0"/>
              <a:t>höchsten Strompreise in </a:t>
            </a:r>
            <a:r>
              <a:rPr lang="de-DE" sz="3200" b="1" u="sng" dirty="0" smtClean="0"/>
              <a:t>Europa.</a:t>
            </a:r>
            <a:r>
              <a:rPr lang="de-DE" sz="3200" b="1" u="sng" dirty="0"/>
              <a:t> </a:t>
            </a:r>
            <a:br>
              <a:rPr lang="de-DE" sz="3200" b="1" u="sng" dirty="0"/>
            </a:br>
            <a:r>
              <a:rPr lang="de-DE" sz="3200" b="1" u="sng" dirty="0" smtClean="0"/>
              <a:t>Reale </a:t>
            </a:r>
            <a:r>
              <a:rPr lang="de-DE" sz="3200" b="1" u="sng" dirty="0"/>
              <a:t>Bedrohung für unseren Wirtschaftsstandort !</a:t>
            </a:r>
            <a:r>
              <a:rPr lang="de-DE" sz="3200" dirty="0"/>
              <a:t/>
            </a:r>
            <a:br>
              <a:rPr lang="de-DE" sz="3200" dirty="0"/>
            </a:br>
            <a:endParaRPr lang="de-DE" sz="3200" u="sng" dirty="0"/>
          </a:p>
        </p:txBody>
      </p:sp>
      <p:sp>
        <p:nvSpPr>
          <p:cNvPr id="3" name="Inhaltsplatzhalter 2"/>
          <p:cNvSpPr>
            <a:spLocks noGrp="1"/>
          </p:cNvSpPr>
          <p:nvPr>
            <p:ph idx="1"/>
          </p:nvPr>
        </p:nvSpPr>
        <p:spPr>
          <a:xfrm>
            <a:off x="855954" y="1124745"/>
            <a:ext cx="10712653" cy="5335042"/>
          </a:xfrm>
        </p:spPr>
        <p:txBody>
          <a:bodyPr>
            <a:noAutofit/>
          </a:bodyPr>
          <a:lstStyle/>
          <a:p>
            <a:pPr marL="0" indent="0">
              <a:buNone/>
            </a:pPr>
            <a:endParaRPr lang="de-DE" sz="2000" b="1" u="sng" dirty="0"/>
          </a:p>
          <a:p>
            <a:pPr marL="0" indent="0">
              <a:spcBef>
                <a:spcPts val="600"/>
              </a:spcBef>
              <a:buNone/>
            </a:pPr>
            <a:endParaRPr lang="de-DE" sz="2000" b="1" u="sng" dirty="0" smtClean="0"/>
          </a:p>
          <a:p>
            <a:pPr marL="0" indent="0">
              <a:spcBef>
                <a:spcPts val="600"/>
              </a:spcBef>
              <a:buNone/>
            </a:pPr>
            <a:r>
              <a:rPr lang="de-DE" sz="2000" b="1" u="sng" dirty="0" smtClean="0"/>
              <a:t>Deutschland </a:t>
            </a:r>
            <a:r>
              <a:rPr lang="de-DE" sz="2000" b="1" u="sng" dirty="0"/>
              <a:t>und Dänemark</a:t>
            </a:r>
            <a:r>
              <a:rPr lang="de-DE" sz="2000" u="sng" dirty="0"/>
              <a:t> </a:t>
            </a:r>
            <a:r>
              <a:rPr lang="de-DE" sz="2000" b="1" u="sng" dirty="0"/>
              <a:t>mit viel Windkraft liegen an der Spitze der durchschnittlichen </a:t>
            </a:r>
            <a:r>
              <a:rPr lang="de-DE" sz="2000" b="1" u="sng" dirty="0" smtClean="0"/>
              <a:t>Strom-preise </a:t>
            </a:r>
            <a:r>
              <a:rPr lang="de-DE" sz="2000" b="1" u="sng" dirty="0"/>
              <a:t>in Europa</a:t>
            </a:r>
            <a:r>
              <a:rPr lang="de-DE" sz="2000" b="1" dirty="0"/>
              <a:t> !</a:t>
            </a:r>
          </a:p>
          <a:p>
            <a:pPr marL="268288" indent="-268288">
              <a:spcBef>
                <a:spcPts val="600"/>
              </a:spcBef>
              <a:buNone/>
            </a:pPr>
            <a:r>
              <a:rPr lang="de-DE" sz="2000" b="1" u="sng" dirty="0"/>
              <a:t>Gründe:</a:t>
            </a:r>
          </a:p>
          <a:p>
            <a:pPr marL="268288" indent="-268288">
              <a:spcBef>
                <a:spcPts val="0"/>
              </a:spcBef>
              <a:buFont typeface="Wingdings" panose="05000000000000000000" pitchFamily="2" charset="2"/>
              <a:buChar char="Ø"/>
            </a:pPr>
            <a:r>
              <a:rPr lang="de-DE" b="1" dirty="0" smtClean="0"/>
              <a:t>Es sind </a:t>
            </a:r>
            <a:r>
              <a:rPr lang="de-DE" b="1" dirty="0" smtClean="0">
                <a:solidFill>
                  <a:srgbClr val="FF0000"/>
                </a:solidFill>
              </a:rPr>
              <a:t>viele WKA erforderlich</a:t>
            </a:r>
            <a:r>
              <a:rPr lang="de-DE" b="1" dirty="0" smtClean="0"/>
              <a:t>. </a:t>
            </a:r>
            <a:r>
              <a:rPr lang="de-DE" dirty="0" smtClean="0"/>
              <a:t>D</a:t>
            </a:r>
            <a:r>
              <a:rPr lang="de-DE" sz="2000" dirty="0" smtClean="0"/>
              <a:t>amit verbunden sind die sehr </a:t>
            </a:r>
            <a:r>
              <a:rPr lang="de-DE" sz="2000" b="1" dirty="0" smtClean="0">
                <a:solidFill>
                  <a:srgbClr val="FF0000"/>
                </a:solidFill>
              </a:rPr>
              <a:t>hohen </a:t>
            </a:r>
            <a:r>
              <a:rPr lang="de-DE" sz="2000" b="1" dirty="0">
                <a:solidFill>
                  <a:srgbClr val="FF0000"/>
                </a:solidFill>
              </a:rPr>
              <a:t>Pachtkosten</a:t>
            </a:r>
            <a:r>
              <a:rPr lang="de-DE" sz="2000" dirty="0"/>
              <a:t>, die </a:t>
            </a:r>
            <a:r>
              <a:rPr lang="de-DE" sz="2000" b="1" dirty="0"/>
              <a:t>auf die </a:t>
            </a:r>
            <a:r>
              <a:rPr lang="de-DE" b="1" dirty="0" smtClean="0"/>
              <a:t>Bürger</a:t>
            </a:r>
            <a:r>
              <a:rPr lang="de-DE" sz="2000" b="1" dirty="0" smtClean="0"/>
              <a:t> </a:t>
            </a:r>
            <a:r>
              <a:rPr lang="de-DE" sz="2000" b="1" dirty="0"/>
              <a:t>abgewälzt </a:t>
            </a:r>
            <a:r>
              <a:rPr lang="de-DE" sz="2000" dirty="0" smtClean="0"/>
              <a:t>werden.</a:t>
            </a:r>
            <a:endParaRPr lang="de-DE" sz="2000" dirty="0"/>
          </a:p>
          <a:p>
            <a:pPr marL="268288" lvl="0" indent="-268288">
              <a:spcBef>
                <a:spcPts val="600"/>
              </a:spcBef>
              <a:buFont typeface="Wingdings" panose="05000000000000000000" pitchFamily="2" charset="2"/>
              <a:buChar char="Ø"/>
            </a:pPr>
            <a:r>
              <a:rPr lang="de-DE" sz="2000" dirty="0" smtClean="0"/>
              <a:t>Außerdem ist wegen </a:t>
            </a:r>
            <a:r>
              <a:rPr lang="de-DE" sz="2000" dirty="0"/>
              <a:t>der </a:t>
            </a:r>
            <a:r>
              <a:rPr lang="de-DE" sz="2000" b="1" dirty="0"/>
              <a:t>großen Volatilität (Schwankung, Unsicherheit der Windkraft)</a:t>
            </a:r>
            <a:r>
              <a:rPr lang="de-DE" sz="2000" dirty="0"/>
              <a:t> </a:t>
            </a:r>
            <a:r>
              <a:rPr lang="de-DE" sz="2000" dirty="0" smtClean="0"/>
              <a:t>eine </a:t>
            </a:r>
            <a:r>
              <a:rPr lang="de-DE" sz="2000" b="1" dirty="0" smtClean="0">
                <a:solidFill>
                  <a:srgbClr val="FF0000"/>
                </a:solidFill>
              </a:rPr>
              <a:t>zweite Energieinfrastruktur </a:t>
            </a:r>
            <a:r>
              <a:rPr lang="de-DE" sz="2000" b="1" dirty="0"/>
              <a:t>(Gas- und Kohlekraftwerke) </a:t>
            </a:r>
            <a:r>
              <a:rPr lang="de-DE" sz="2000" b="1" dirty="0" smtClean="0">
                <a:solidFill>
                  <a:srgbClr val="FF0000"/>
                </a:solidFill>
              </a:rPr>
              <a:t>erforderlich.</a:t>
            </a:r>
            <a:endParaRPr lang="de-DE" sz="2000" dirty="0">
              <a:solidFill>
                <a:srgbClr val="FF0000"/>
              </a:solidFill>
            </a:endParaRPr>
          </a:p>
          <a:p>
            <a:pPr marL="268288" lvl="0" indent="-268288">
              <a:spcBef>
                <a:spcPts val="600"/>
              </a:spcBef>
              <a:buFont typeface="Wingdings" panose="05000000000000000000" pitchFamily="2" charset="2"/>
              <a:buChar char="Ø"/>
            </a:pPr>
            <a:r>
              <a:rPr lang="de-DE" sz="2000" b="1" dirty="0">
                <a:solidFill>
                  <a:srgbClr val="FF0000"/>
                </a:solidFill>
              </a:rPr>
              <a:t>Bei Überproduktion muss Strom mitunter zu Negativpreisen „verkauft“ werden, bei Engpässen muss </a:t>
            </a:r>
            <a:r>
              <a:rPr lang="de-DE" sz="2000" b="1" dirty="0" smtClean="0">
                <a:solidFill>
                  <a:srgbClr val="FF0000"/>
                </a:solidFill>
              </a:rPr>
              <a:t>aus dem Ausland z.B. Atomstrom </a:t>
            </a:r>
            <a:r>
              <a:rPr lang="de-DE" sz="2000" b="1" dirty="0">
                <a:solidFill>
                  <a:srgbClr val="FF0000"/>
                </a:solidFill>
              </a:rPr>
              <a:t>teuer eingekauft werden</a:t>
            </a:r>
            <a:r>
              <a:rPr lang="de-DE" sz="2000" b="1" dirty="0" smtClean="0">
                <a:solidFill>
                  <a:srgbClr val="FF0000"/>
                </a:solidFill>
              </a:rPr>
              <a:t>.</a:t>
            </a:r>
          </a:p>
          <a:p>
            <a:pPr marL="268288" indent="-268288">
              <a:spcBef>
                <a:spcPts val="600"/>
              </a:spcBef>
              <a:buFont typeface="Wingdings" panose="05000000000000000000" pitchFamily="2" charset="2"/>
              <a:buChar char="Ø"/>
            </a:pPr>
            <a:r>
              <a:rPr lang="de-DE" dirty="0"/>
              <a:t>In </a:t>
            </a:r>
            <a:r>
              <a:rPr lang="de-DE" b="1" dirty="0">
                <a:solidFill>
                  <a:srgbClr val="FF0000"/>
                </a:solidFill>
              </a:rPr>
              <a:t>Süddeutschland gibt es bis zu 120 Tage keinen bzw. nur wenig </a:t>
            </a:r>
            <a:r>
              <a:rPr lang="de-DE" b="1" dirty="0" smtClean="0">
                <a:solidFill>
                  <a:srgbClr val="FF0000"/>
                </a:solidFill>
              </a:rPr>
              <a:t>Wind </a:t>
            </a:r>
            <a:r>
              <a:rPr lang="de-DE" dirty="0" smtClean="0"/>
              <a:t>!</a:t>
            </a:r>
            <a:endParaRPr lang="de-DE" sz="2000" b="1" dirty="0">
              <a:solidFill>
                <a:srgbClr val="FF0000"/>
              </a:solidFill>
            </a:endParaRPr>
          </a:p>
          <a:p>
            <a:pPr marL="0" indent="0">
              <a:spcBef>
                <a:spcPts val="600"/>
              </a:spcBef>
              <a:buNone/>
            </a:pPr>
            <a:r>
              <a:rPr lang="de-DE" sz="1100" u="sng" dirty="0"/>
              <a:t>Quelle:</a:t>
            </a:r>
            <a:r>
              <a:rPr lang="de-DE" sz="1100" dirty="0"/>
              <a:t>  </a:t>
            </a:r>
            <a:r>
              <a:rPr lang="de-DE" sz="1100" dirty="0">
                <a:hlinkClick r:id="rId2"/>
              </a:rPr>
              <a:t>www.schule-studium.de/Sozialkunde/Klimawandel/Windkraft-Pro-und-Contra-Argumente</a:t>
            </a:r>
            <a:endParaRPr lang="de-DE" sz="1100" dirty="0"/>
          </a:p>
          <a:p>
            <a:pPr>
              <a:buFont typeface="Wingdings" panose="05000000000000000000" pitchFamily="2" charset="2"/>
              <a:buChar char="Ø"/>
            </a:pPr>
            <a:endParaRPr lang="de-DE" sz="200" dirty="0"/>
          </a:p>
          <a:p>
            <a:pPr marL="268288" indent="-268288">
              <a:spcBef>
                <a:spcPts val="600"/>
              </a:spcBef>
              <a:buFont typeface="Wingdings" panose="05000000000000000000" pitchFamily="2" charset="2"/>
              <a:buChar char="Ø"/>
              <a:tabLst>
                <a:tab pos="1438275" algn="l"/>
              </a:tabLst>
            </a:pPr>
            <a:r>
              <a:rPr lang="de-DE" sz="2000" b="1" u="sng" dirty="0">
                <a:solidFill>
                  <a:schemeClr val="tx1"/>
                </a:solidFill>
              </a:rPr>
              <a:t>Übrigens:</a:t>
            </a:r>
            <a:r>
              <a:rPr lang="de-DE" sz="2000" b="1" dirty="0"/>
              <a:t> </a:t>
            </a:r>
            <a:r>
              <a:rPr lang="de-DE" sz="2000" b="1" dirty="0" smtClean="0"/>
              <a:t>	WKA </a:t>
            </a:r>
            <a:r>
              <a:rPr lang="de-DE" sz="2000" b="1" dirty="0"/>
              <a:t>benötigen auch bei fehlendem Wind </a:t>
            </a:r>
            <a:r>
              <a:rPr lang="de-DE" sz="2000" b="1" dirty="0" smtClean="0"/>
              <a:t>Strom um </a:t>
            </a:r>
            <a:r>
              <a:rPr lang="de-DE" sz="2000" b="1" dirty="0"/>
              <a:t>zu funktionieren </a:t>
            </a:r>
            <a:r>
              <a:rPr lang="de-DE" sz="2000" dirty="0"/>
              <a:t>(Meß- und </a:t>
            </a:r>
            <a:endParaRPr lang="de-DE" sz="2000" dirty="0" smtClean="0"/>
          </a:p>
          <a:p>
            <a:pPr marL="292608" lvl="1" indent="0">
              <a:spcBef>
                <a:spcPts val="0"/>
              </a:spcBef>
              <a:buNone/>
              <a:tabLst>
                <a:tab pos="1438275" algn="l"/>
              </a:tabLst>
            </a:pPr>
            <a:r>
              <a:rPr lang="de-DE" sz="1800" dirty="0"/>
              <a:t>	</a:t>
            </a:r>
            <a:r>
              <a:rPr lang="de-DE" sz="1800" dirty="0" smtClean="0"/>
              <a:t>Regeltechnik</a:t>
            </a:r>
            <a:r>
              <a:rPr lang="de-DE" sz="1800" dirty="0"/>
              <a:t>, Kühlmittel und Öle auf Temperatur halten)</a:t>
            </a:r>
            <a:endParaRPr lang="de-DE" dirty="0"/>
          </a:p>
          <a:p>
            <a:endParaRPr lang="de-DE" sz="2400" b="1" dirty="0"/>
          </a:p>
          <a:p>
            <a:pPr marL="0" lvl="0" indent="0">
              <a:buNone/>
            </a:pPr>
            <a:endParaRPr lang="de-DE" sz="2400" b="1" dirty="0"/>
          </a:p>
        </p:txBody>
      </p:sp>
      <p:sp>
        <p:nvSpPr>
          <p:cNvPr id="4" name="Datumsplatzhalter 3">
            <a:extLst>
              <a:ext uri="{FF2B5EF4-FFF2-40B4-BE49-F238E27FC236}">
                <a16:creationId xmlns:a16="http://schemas.microsoft.com/office/drawing/2014/main" xmlns="" id="{A9F05A3B-DB4D-4248-82B1-DE7E72E74742}"/>
              </a:ext>
            </a:extLst>
          </p:cNvPr>
          <p:cNvSpPr>
            <a:spLocks noGrp="1"/>
          </p:cNvSpPr>
          <p:nvPr>
            <p:ph type="dt" sz="half" idx="10"/>
          </p:nvPr>
        </p:nvSpPr>
        <p:spPr/>
        <p:txBody>
          <a:bodyPr/>
          <a:lstStyle/>
          <a:p>
            <a:fld id="{648DE2FC-117B-4B8C-9F82-F65898BCF5BD}" type="datetime1">
              <a:rPr lang="de-DE" smtClean="0"/>
              <a:t>09.09.2025</a:t>
            </a:fld>
            <a:endParaRPr lang="de-DE" dirty="0"/>
          </a:p>
        </p:txBody>
      </p:sp>
      <p:sp>
        <p:nvSpPr>
          <p:cNvPr id="5" name="Fußzeilenplatzhalter 4">
            <a:extLst>
              <a:ext uri="{FF2B5EF4-FFF2-40B4-BE49-F238E27FC236}">
                <a16:creationId xmlns:a16="http://schemas.microsoft.com/office/drawing/2014/main" xmlns="" id="{EDFC0729-398A-4F3E-814D-676940CFB6AB}"/>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7DD75792-DACC-446D-AFB5-858E7CCE5605}"/>
              </a:ext>
            </a:extLst>
          </p:cNvPr>
          <p:cNvSpPr>
            <a:spLocks noGrp="1"/>
          </p:cNvSpPr>
          <p:nvPr>
            <p:ph type="sldNum" sz="quarter" idx="12"/>
          </p:nvPr>
        </p:nvSpPr>
        <p:spPr/>
        <p:txBody>
          <a:bodyPr/>
          <a:lstStyle/>
          <a:p>
            <a:fld id="{33A72CC2-9615-4FD1-AD0C-C64EECB3A9AC}" type="slidenum">
              <a:rPr lang="de-DE" smtClean="0"/>
              <a:t>28</a:t>
            </a:fld>
            <a:endParaRPr lang="de-DE" dirty="0"/>
          </a:p>
        </p:txBody>
      </p:sp>
      <p:pic>
        <p:nvPicPr>
          <p:cNvPr id="8" name="Picture 2" descr="https://pro-natur-kraichgau.de/wp-content/uploads/2024/06/cropped-Logo.png">
            <a:extLst>
              <a:ext uri="{FF2B5EF4-FFF2-40B4-BE49-F238E27FC236}">
                <a16:creationId xmlns:a16="http://schemas.microsoft.com/office/drawing/2014/main" xmlns="" id="{5496BCC4-C144-49AD-BF0B-C0B3651C9A6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056440" y="548680"/>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90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24C11516-6B5F-4C7C-ADE2-E504933EB314}"/>
              </a:ext>
            </a:extLst>
          </p:cNvPr>
          <p:cNvSpPr>
            <a:spLocks noGrp="1"/>
          </p:cNvSpPr>
          <p:nvPr>
            <p:ph type="title"/>
          </p:nvPr>
        </p:nvSpPr>
        <p:spPr>
          <a:xfrm>
            <a:off x="1036320" y="529664"/>
            <a:ext cx="10058400" cy="1450757"/>
          </a:xfrm>
        </p:spPr>
        <p:txBody>
          <a:bodyPr>
            <a:normAutofit/>
          </a:bodyPr>
          <a:lstStyle/>
          <a:p>
            <a:r>
              <a:rPr lang="de-DE" sz="3600" b="1" u="sng" dirty="0" smtClean="0">
                <a:solidFill>
                  <a:srgbClr val="FF0000"/>
                </a:solidFill>
              </a:rPr>
              <a:t>Daraus resultiert der </a:t>
            </a:r>
            <a:r>
              <a:rPr lang="de-DE" sz="3600" b="1" u="sng" dirty="0">
                <a:solidFill>
                  <a:srgbClr val="FF0000"/>
                </a:solidFill>
              </a:rPr>
              <a:t>sehr </a:t>
            </a:r>
            <a:r>
              <a:rPr lang="de-DE" sz="3600" b="1" u="sng" dirty="0" smtClean="0">
                <a:solidFill>
                  <a:srgbClr val="FF0000"/>
                </a:solidFill>
              </a:rPr>
              <a:t>hohe Strompreis!</a:t>
            </a:r>
            <a:r>
              <a:rPr lang="de-DE" sz="3600" b="1" u="sng" dirty="0">
                <a:solidFill>
                  <a:srgbClr val="FF0000"/>
                </a:solidFill>
              </a:rPr>
              <a:t/>
            </a:r>
            <a:br>
              <a:rPr lang="de-DE" sz="3600" b="1" u="sng" dirty="0">
                <a:solidFill>
                  <a:srgbClr val="FF0000"/>
                </a:solidFill>
              </a:rPr>
            </a:br>
            <a:endParaRPr lang="de-DE" sz="3600" u="sng" dirty="0">
              <a:solidFill>
                <a:srgbClr val="FF0000"/>
              </a:solidFill>
            </a:endParaRPr>
          </a:p>
        </p:txBody>
      </p:sp>
      <p:sp>
        <p:nvSpPr>
          <p:cNvPr id="3" name="Inhaltsplatzhalter 2"/>
          <p:cNvSpPr>
            <a:spLocks noGrp="1"/>
          </p:cNvSpPr>
          <p:nvPr>
            <p:ph idx="1"/>
          </p:nvPr>
        </p:nvSpPr>
        <p:spPr>
          <a:xfrm>
            <a:off x="1097280" y="1164771"/>
            <a:ext cx="10058400" cy="4704323"/>
          </a:xfrm>
        </p:spPr>
        <p:txBody>
          <a:bodyPr>
            <a:normAutofit/>
          </a:bodyPr>
          <a:lstStyle/>
          <a:p>
            <a:pPr marL="0" indent="0" algn="ctr">
              <a:buNone/>
            </a:pPr>
            <a:endParaRPr lang="de-DE" sz="800" b="1" u="sng" dirty="0"/>
          </a:p>
          <a:p>
            <a:pPr marL="0" indent="0" algn="ctr">
              <a:buNone/>
            </a:pPr>
            <a:r>
              <a:rPr lang="de-DE" b="1" dirty="0"/>
              <a:t> </a:t>
            </a:r>
          </a:p>
          <a:p>
            <a:pPr marL="0" indent="0" algn="ctr">
              <a:buNone/>
            </a:pPr>
            <a:r>
              <a:rPr lang="de-DE" sz="3200" b="1" dirty="0" smtClean="0">
                <a:solidFill>
                  <a:srgbClr val="FF0000"/>
                </a:solidFill>
              </a:rPr>
              <a:t>Dieser ist </a:t>
            </a:r>
            <a:r>
              <a:rPr lang="de-DE" sz="3200" b="1" dirty="0">
                <a:solidFill>
                  <a:srgbClr val="FF0000"/>
                </a:solidFill>
              </a:rPr>
              <a:t>einer der Hauptgründe dafür, dass es</a:t>
            </a:r>
          </a:p>
          <a:p>
            <a:pPr marL="0" indent="0" algn="ctr">
              <a:lnSpc>
                <a:spcPct val="100000"/>
              </a:lnSpc>
              <a:spcBef>
                <a:spcPts val="600"/>
              </a:spcBef>
              <a:buNone/>
            </a:pPr>
            <a:r>
              <a:rPr lang="de-DE" sz="3200" b="1" dirty="0">
                <a:solidFill>
                  <a:srgbClr val="FF0000"/>
                </a:solidFill>
              </a:rPr>
              <a:t>der Deutschen Wirtschaft so schlecht geht !</a:t>
            </a:r>
          </a:p>
          <a:p>
            <a:pPr marL="0" indent="0" algn="ctr">
              <a:lnSpc>
                <a:spcPct val="100000"/>
              </a:lnSpc>
              <a:spcBef>
                <a:spcPts val="2400"/>
              </a:spcBef>
              <a:buNone/>
            </a:pPr>
            <a:r>
              <a:rPr lang="de-DE" sz="3200" b="1" dirty="0">
                <a:solidFill>
                  <a:srgbClr val="FF0000"/>
                </a:solidFill>
              </a:rPr>
              <a:t>Die Industrie ist im globalen Wettbewerb </a:t>
            </a:r>
            <a:r>
              <a:rPr lang="de-DE" sz="3200" b="1" dirty="0" smtClean="0">
                <a:solidFill>
                  <a:srgbClr val="FF0000"/>
                </a:solidFill>
              </a:rPr>
              <a:t>nicht</a:t>
            </a:r>
            <a:endParaRPr lang="de-DE" sz="3200" b="1" dirty="0">
              <a:solidFill>
                <a:srgbClr val="FF0000"/>
              </a:solidFill>
            </a:endParaRPr>
          </a:p>
          <a:p>
            <a:pPr marL="0" indent="0" algn="ctr">
              <a:lnSpc>
                <a:spcPct val="100000"/>
              </a:lnSpc>
              <a:spcBef>
                <a:spcPts val="600"/>
              </a:spcBef>
              <a:buNone/>
            </a:pPr>
            <a:r>
              <a:rPr lang="de-DE" sz="3200" b="1" dirty="0" smtClean="0">
                <a:solidFill>
                  <a:srgbClr val="FF0000"/>
                </a:solidFill>
              </a:rPr>
              <a:t>mehr konkurrenzfähig. Viele </a:t>
            </a:r>
            <a:r>
              <a:rPr lang="de-DE" sz="3200" b="1" dirty="0">
                <a:solidFill>
                  <a:srgbClr val="FF0000"/>
                </a:solidFill>
              </a:rPr>
              <a:t>B</a:t>
            </a:r>
            <a:r>
              <a:rPr lang="de-DE" sz="3200" b="1" dirty="0" smtClean="0">
                <a:solidFill>
                  <a:srgbClr val="FF0000"/>
                </a:solidFill>
              </a:rPr>
              <a:t>etriebe schließen oder</a:t>
            </a:r>
          </a:p>
          <a:p>
            <a:pPr marL="0" indent="0" algn="ctr">
              <a:lnSpc>
                <a:spcPct val="100000"/>
              </a:lnSpc>
              <a:spcBef>
                <a:spcPts val="600"/>
              </a:spcBef>
              <a:buNone/>
            </a:pPr>
            <a:r>
              <a:rPr lang="de-DE" sz="3200" b="1" dirty="0" smtClean="0">
                <a:solidFill>
                  <a:srgbClr val="FF0000"/>
                </a:solidFill>
              </a:rPr>
              <a:t> wandern ab ins Ausland !</a:t>
            </a:r>
            <a:endParaRPr lang="de-DE" sz="3200" dirty="0">
              <a:solidFill>
                <a:srgbClr val="FF0000"/>
              </a:solidFill>
            </a:endParaRPr>
          </a:p>
        </p:txBody>
      </p:sp>
      <p:sp>
        <p:nvSpPr>
          <p:cNvPr id="2" name="Datumsplatzhalter 1">
            <a:extLst>
              <a:ext uri="{FF2B5EF4-FFF2-40B4-BE49-F238E27FC236}">
                <a16:creationId xmlns:a16="http://schemas.microsoft.com/office/drawing/2014/main" xmlns="" id="{D95089FE-46FE-4BDF-A0F4-257A90DED5FC}"/>
              </a:ext>
            </a:extLst>
          </p:cNvPr>
          <p:cNvSpPr>
            <a:spLocks noGrp="1"/>
          </p:cNvSpPr>
          <p:nvPr>
            <p:ph type="dt" sz="half" idx="10"/>
          </p:nvPr>
        </p:nvSpPr>
        <p:spPr/>
        <p:txBody>
          <a:bodyPr/>
          <a:lstStyle/>
          <a:p>
            <a:fld id="{945AF541-3E25-4D5D-8C54-E2C5B70A8C4A}" type="datetime1">
              <a:rPr lang="de-DE" smtClean="0"/>
              <a:t>09.09.2025</a:t>
            </a:fld>
            <a:endParaRPr lang="de-DE" dirty="0"/>
          </a:p>
        </p:txBody>
      </p:sp>
      <p:sp>
        <p:nvSpPr>
          <p:cNvPr id="4" name="Fußzeilenplatzhalter 3">
            <a:extLst>
              <a:ext uri="{FF2B5EF4-FFF2-40B4-BE49-F238E27FC236}">
                <a16:creationId xmlns:a16="http://schemas.microsoft.com/office/drawing/2014/main" xmlns="" id="{616A84E3-66D8-459F-AD8A-5BC609356B5F}"/>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5378201C-453F-4806-8836-68C1ADBB1565}"/>
              </a:ext>
            </a:extLst>
          </p:cNvPr>
          <p:cNvSpPr>
            <a:spLocks noGrp="1"/>
          </p:cNvSpPr>
          <p:nvPr>
            <p:ph type="sldNum" sz="quarter" idx="12"/>
          </p:nvPr>
        </p:nvSpPr>
        <p:spPr/>
        <p:txBody>
          <a:bodyPr/>
          <a:lstStyle/>
          <a:p>
            <a:fld id="{33A72CC2-9615-4FD1-AD0C-C64EECB3A9AC}" type="slidenum">
              <a:rPr lang="de-DE" smtClean="0"/>
              <a:t>29</a:t>
            </a:fld>
            <a:endParaRPr lang="de-DE" dirty="0"/>
          </a:p>
        </p:txBody>
      </p:sp>
      <p:pic>
        <p:nvPicPr>
          <p:cNvPr id="8" name="Picture 2" descr="https://pro-natur-kraichgau.de/wp-content/uploads/2024/06/cropped-Logo.png">
            <a:extLst>
              <a:ext uri="{FF2B5EF4-FFF2-40B4-BE49-F238E27FC236}">
                <a16:creationId xmlns:a16="http://schemas.microsoft.com/office/drawing/2014/main" xmlns="" id="{54919ABD-EE35-4B55-9512-3334A7FC1D6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56211"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129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8E9BAB-55CE-4AFA-8332-D56D0790F15B}"/>
              </a:ext>
            </a:extLst>
          </p:cNvPr>
          <p:cNvSpPr>
            <a:spLocks noGrp="1"/>
          </p:cNvSpPr>
          <p:nvPr>
            <p:ph type="title"/>
          </p:nvPr>
        </p:nvSpPr>
        <p:spPr>
          <a:xfrm>
            <a:off x="793812" y="2122903"/>
            <a:ext cx="10515600" cy="1325563"/>
          </a:xfrm>
        </p:spPr>
        <p:txBody>
          <a:bodyPr>
            <a:normAutofit/>
          </a:bodyPr>
          <a:lstStyle/>
          <a:p>
            <a:pPr algn="ctr"/>
            <a:r>
              <a:rPr lang="de-DE" sz="3200" b="1" dirty="0">
                <a:latin typeface="+mn-lt"/>
              </a:rPr>
              <a:t>Von folgenden Aspekten zur Windkraft</a:t>
            </a:r>
            <a:br>
              <a:rPr lang="de-DE" sz="3200" b="1" dirty="0">
                <a:latin typeface="+mn-lt"/>
              </a:rPr>
            </a:br>
            <a:r>
              <a:rPr lang="de-DE" sz="3200" b="1" dirty="0">
                <a:latin typeface="+mn-lt"/>
              </a:rPr>
              <a:t>hört man in den Medien so gut wie gar nichts:</a:t>
            </a:r>
          </a:p>
        </p:txBody>
      </p:sp>
      <p:sp>
        <p:nvSpPr>
          <p:cNvPr id="3" name="Inhaltsplatzhalter 2">
            <a:extLst>
              <a:ext uri="{FF2B5EF4-FFF2-40B4-BE49-F238E27FC236}">
                <a16:creationId xmlns:a16="http://schemas.microsoft.com/office/drawing/2014/main" xmlns="" id="{0B2CF016-60B1-43C9-8E53-0FA3AD4ADE9D}"/>
              </a:ext>
            </a:extLst>
          </p:cNvPr>
          <p:cNvSpPr>
            <a:spLocks noGrp="1"/>
          </p:cNvSpPr>
          <p:nvPr>
            <p:ph idx="1"/>
          </p:nvPr>
        </p:nvSpPr>
        <p:spPr>
          <a:xfrm>
            <a:off x="838200" y="1435100"/>
            <a:ext cx="10515600" cy="4351338"/>
          </a:xfrm>
        </p:spPr>
        <p:txBody>
          <a:bodyPr/>
          <a:lstStyle/>
          <a:p>
            <a:pPr marL="0" indent="0">
              <a:buNone/>
            </a:pPr>
            <a:endParaRPr lang="de-DE" b="1" dirty="0"/>
          </a:p>
          <a:p>
            <a:pPr marL="0" indent="0">
              <a:buNone/>
            </a:pPr>
            <a:endParaRPr lang="de-DE" dirty="0"/>
          </a:p>
        </p:txBody>
      </p:sp>
      <p:sp>
        <p:nvSpPr>
          <p:cNvPr id="4" name="Datumsplatzhalter 3">
            <a:extLst>
              <a:ext uri="{FF2B5EF4-FFF2-40B4-BE49-F238E27FC236}">
                <a16:creationId xmlns:a16="http://schemas.microsoft.com/office/drawing/2014/main" xmlns="" id="{5178E086-9601-4377-BD88-A0BD21420C8C}"/>
              </a:ext>
            </a:extLst>
          </p:cNvPr>
          <p:cNvSpPr>
            <a:spLocks noGrp="1"/>
          </p:cNvSpPr>
          <p:nvPr>
            <p:ph type="dt" sz="half" idx="10"/>
          </p:nvPr>
        </p:nvSpPr>
        <p:spPr/>
        <p:txBody>
          <a:bodyPr/>
          <a:lstStyle/>
          <a:p>
            <a:fld id="{6B731D70-D9A5-461D-9A4A-A3E215C03951}" type="datetime1">
              <a:rPr lang="de-DE" smtClean="0"/>
              <a:t>09.09.2025</a:t>
            </a:fld>
            <a:endParaRPr lang="de-DE" dirty="0"/>
          </a:p>
        </p:txBody>
      </p:sp>
      <p:sp>
        <p:nvSpPr>
          <p:cNvPr id="5" name="Fußzeilenplatzhalter 4">
            <a:extLst>
              <a:ext uri="{FF2B5EF4-FFF2-40B4-BE49-F238E27FC236}">
                <a16:creationId xmlns:a16="http://schemas.microsoft.com/office/drawing/2014/main" xmlns="" id="{F49D4F62-F7F3-45C7-87F9-5BF863A34025}"/>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F38BCEE3-9920-41B5-AB96-AB7D8BC9FF29}"/>
              </a:ext>
            </a:extLst>
          </p:cNvPr>
          <p:cNvSpPr>
            <a:spLocks noGrp="1"/>
          </p:cNvSpPr>
          <p:nvPr>
            <p:ph type="sldNum" sz="quarter" idx="12"/>
          </p:nvPr>
        </p:nvSpPr>
        <p:spPr/>
        <p:txBody>
          <a:bodyPr/>
          <a:lstStyle/>
          <a:p>
            <a:fld id="{33A72CC2-9615-4FD1-AD0C-C64EECB3A9AC}" type="slidenum">
              <a:rPr lang="de-DE" smtClean="0"/>
              <a:t>3</a:t>
            </a:fld>
            <a:endParaRPr lang="de-DE" dirty="0"/>
          </a:p>
        </p:txBody>
      </p:sp>
      <p:pic>
        <p:nvPicPr>
          <p:cNvPr id="7" name="Picture 2" descr="https://pro-natur-kraichgau.de/wp-content/uploads/2024/06/cropped-Logo.png">
            <a:extLst>
              <a:ext uri="{FF2B5EF4-FFF2-40B4-BE49-F238E27FC236}">
                <a16:creationId xmlns:a16="http://schemas.microsoft.com/office/drawing/2014/main" xmlns="" id="{ECF42BCC-F2E5-4928-BFEB-B7DDE202791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9900458" y="282708"/>
            <a:ext cx="1341795" cy="134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9462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p:nvPr/>
        </p:nvPicPr>
        <p:blipFill>
          <a:blip r:embed="rId2"/>
          <a:stretch>
            <a:fillRect/>
          </a:stretch>
        </p:blipFill>
        <p:spPr>
          <a:xfrm>
            <a:off x="798990" y="1180731"/>
            <a:ext cx="9987379" cy="4980372"/>
          </a:xfrm>
          <a:prstGeom prst="rect">
            <a:avLst/>
          </a:prstGeom>
        </p:spPr>
      </p:pic>
      <p:sp>
        <p:nvSpPr>
          <p:cNvPr id="3" name="Pfeil nach rechts 2"/>
          <p:cNvSpPr/>
          <p:nvPr/>
        </p:nvSpPr>
        <p:spPr>
          <a:xfrm rot="13305979">
            <a:off x="8508885" y="5200215"/>
            <a:ext cx="1316824" cy="81276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solidFill>
                <a:srgbClr val="FF0000"/>
              </a:solidFill>
            </a:endParaRPr>
          </a:p>
        </p:txBody>
      </p:sp>
      <p:sp>
        <p:nvSpPr>
          <p:cNvPr id="4" name="Rechteck 3"/>
          <p:cNvSpPr/>
          <p:nvPr/>
        </p:nvSpPr>
        <p:spPr>
          <a:xfrm>
            <a:off x="9295336" y="4753405"/>
            <a:ext cx="741543" cy="830997"/>
          </a:xfrm>
          <a:prstGeom prst="rect">
            <a:avLst/>
          </a:prstGeom>
        </p:spPr>
        <p:txBody>
          <a:bodyPr wrap="square">
            <a:spAutoFit/>
          </a:bodyPr>
          <a:lstStyle/>
          <a:p>
            <a:r>
              <a:rPr lang="de-DE" sz="4800" b="1" dirty="0">
                <a:solidFill>
                  <a:srgbClr val="FF0000"/>
                </a:solidFill>
              </a:rPr>
              <a:t>?</a:t>
            </a:r>
            <a:endParaRPr lang="de-DE" sz="4800" dirty="0">
              <a:solidFill>
                <a:srgbClr val="FF0000"/>
              </a:solidFill>
            </a:endParaRPr>
          </a:p>
        </p:txBody>
      </p:sp>
      <p:sp>
        <p:nvSpPr>
          <p:cNvPr id="5" name="Datumsplatzhalter 4">
            <a:extLst>
              <a:ext uri="{FF2B5EF4-FFF2-40B4-BE49-F238E27FC236}">
                <a16:creationId xmlns:a16="http://schemas.microsoft.com/office/drawing/2014/main" xmlns="" id="{B2ED5D38-4F03-460D-B0CE-AA0BE92E0272}"/>
              </a:ext>
            </a:extLst>
          </p:cNvPr>
          <p:cNvSpPr>
            <a:spLocks noGrp="1"/>
          </p:cNvSpPr>
          <p:nvPr>
            <p:ph type="dt" sz="half" idx="10"/>
          </p:nvPr>
        </p:nvSpPr>
        <p:spPr/>
        <p:txBody>
          <a:bodyPr/>
          <a:lstStyle/>
          <a:p>
            <a:fld id="{FEB941E1-25CE-492E-B3B5-4AA18FD3AEDF}" type="datetime1">
              <a:rPr lang="de-DE" smtClean="0"/>
              <a:t>09.09.2025</a:t>
            </a:fld>
            <a:endParaRPr lang="de-DE" dirty="0"/>
          </a:p>
        </p:txBody>
      </p:sp>
      <p:sp>
        <p:nvSpPr>
          <p:cNvPr id="6" name="Fußzeilenplatzhalter 5">
            <a:extLst>
              <a:ext uri="{FF2B5EF4-FFF2-40B4-BE49-F238E27FC236}">
                <a16:creationId xmlns:a16="http://schemas.microsoft.com/office/drawing/2014/main" xmlns="" id="{78ACAD80-50B0-4421-914F-0C417DCC0794}"/>
              </a:ext>
            </a:extLst>
          </p:cNvPr>
          <p:cNvSpPr>
            <a:spLocks noGrp="1"/>
          </p:cNvSpPr>
          <p:nvPr>
            <p:ph type="ftr" sz="quarter" idx="11"/>
          </p:nvPr>
        </p:nvSpPr>
        <p:spPr/>
        <p:txBody>
          <a:bodyPr/>
          <a:lstStyle/>
          <a:p>
            <a:r>
              <a:rPr lang="de-DE" dirty="0"/>
              <a:t>Bürgerinitiative Pro Natur Kraichgau</a:t>
            </a:r>
          </a:p>
        </p:txBody>
      </p:sp>
      <p:sp>
        <p:nvSpPr>
          <p:cNvPr id="7" name="Foliennummernplatzhalter 6">
            <a:extLst>
              <a:ext uri="{FF2B5EF4-FFF2-40B4-BE49-F238E27FC236}">
                <a16:creationId xmlns:a16="http://schemas.microsoft.com/office/drawing/2014/main" xmlns="" id="{C151BD34-DF14-4D7C-9914-80CA615B384D}"/>
              </a:ext>
            </a:extLst>
          </p:cNvPr>
          <p:cNvSpPr>
            <a:spLocks noGrp="1"/>
          </p:cNvSpPr>
          <p:nvPr>
            <p:ph type="sldNum" sz="quarter" idx="12"/>
          </p:nvPr>
        </p:nvSpPr>
        <p:spPr/>
        <p:txBody>
          <a:bodyPr/>
          <a:lstStyle/>
          <a:p>
            <a:fld id="{33A72CC2-9615-4FD1-AD0C-C64EECB3A9AC}" type="slidenum">
              <a:rPr lang="de-DE" smtClean="0"/>
              <a:t>30</a:t>
            </a:fld>
            <a:endParaRPr lang="de-DE" dirty="0"/>
          </a:p>
        </p:txBody>
      </p:sp>
      <p:pic>
        <p:nvPicPr>
          <p:cNvPr id="9" name="Picture 2" descr="https://pro-natur-kraichgau.de/wp-content/uploads/2024/06/cropped-Logo.png">
            <a:extLst>
              <a:ext uri="{FF2B5EF4-FFF2-40B4-BE49-F238E27FC236}">
                <a16:creationId xmlns:a16="http://schemas.microsoft.com/office/drawing/2014/main" xmlns="" id="{143B8B2D-DC96-4090-8EFA-6EAC87F22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936738" y="120088"/>
            <a:ext cx="912544" cy="912544"/>
          </a:xfrm>
          <a:prstGeom prst="rect">
            <a:avLst/>
          </a:prstGeom>
          <a:noFill/>
          <a:extLst>
            <a:ext uri="{909E8E84-426E-40DD-AFC4-6F175D3DCCD1}">
              <a14:hiddenFill xmlns:a14="http://schemas.microsoft.com/office/drawing/2010/main">
                <a:solidFill>
                  <a:srgbClr val="FFFFFF"/>
                </a:solidFill>
              </a14:hiddenFill>
            </a:ext>
          </a:extLst>
        </p:spPr>
      </p:pic>
      <p:sp>
        <p:nvSpPr>
          <p:cNvPr id="12" name="Titel 5">
            <a:extLst>
              <a:ext uri="{FF2B5EF4-FFF2-40B4-BE49-F238E27FC236}">
                <a16:creationId xmlns:a16="http://schemas.microsoft.com/office/drawing/2014/main" xmlns="" id="{ECCCCC1B-9F67-4D92-8EB2-028061D074AA}"/>
              </a:ext>
            </a:extLst>
          </p:cNvPr>
          <p:cNvSpPr txBox="1">
            <a:spLocks/>
          </p:cNvSpPr>
          <p:nvPr/>
        </p:nvSpPr>
        <p:spPr>
          <a:xfrm>
            <a:off x="1036320" y="529664"/>
            <a:ext cx="10058400" cy="65106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DE" sz="3200" b="1" dirty="0"/>
              <a:t>Kommunikation Badenova</a:t>
            </a:r>
            <a:r>
              <a:rPr lang="de-DE" b="1" u="sng" dirty="0"/>
              <a:t/>
            </a:r>
            <a:br>
              <a:rPr lang="de-DE" b="1" u="sng" dirty="0"/>
            </a:br>
            <a:endParaRPr lang="de-DE" dirty="0"/>
          </a:p>
        </p:txBody>
      </p:sp>
    </p:spTree>
    <p:extLst>
      <p:ext uri="{BB962C8B-B14F-4D97-AF65-F5344CB8AC3E}">
        <p14:creationId xmlns:p14="http://schemas.microsoft.com/office/powerpoint/2010/main" val="198120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321" y="535179"/>
            <a:ext cx="11585358" cy="1083077"/>
          </a:xfrm>
        </p:spPr>
        <p:txBody>
          <a:bodyPr>
            <a:normAutofit fontScale="90000"/>
          </a:bodyPr>
          <a:lstStyle/>
          <a:p>
            <a:pPr marL="88900"/>
            <a:r>
              <a:rPr lang="de-DE" b="1" u="sng" dirty="0"/>
              <a:t/>
            </a:r>
            <a:br>
              <a:rPr lang="de-DE" b="1" u="sng" dirty="0"/>
            </a:br>
            <a:r>
              <a:rPr lang="de-DE" sz="3600" b="1" u="sng" dirty="0">
                <a:solidFill>
                  <a:schemeClr val="tx1"/>
                </a:solidFill>
              </a:rPr>
              <a:t>11. Bürgerdialog / Einbindung der Eschelbacher Bürger</a:t>
            </a:r>
            <a:r>
              <a:rPr lang="de-DE" sz="4200" u="sng" dirty="0">
                <a:solidFill>
                  <a:srgbClr val="FF0000"/>
                </a:solidFill>
              </a:rPr>
              <a:t/>
            </a:r>
            <a:br>
              <a:rPr lang="de-DE" sz="4200" u="sng" dirty="0">
                <a:solidFill>
                  <a:srgbClr val="FF0000"/>
                </a:solidFill>
              </a:rPr>
            </a:br>
            <a:endParaRPr lang="de-DE" sz="4200" u="sng" dirty="0">
              <a:solidFill>
                <a:srgbClr val="FF0000"/>
              </a:solidFill>
            </a:endParaRPr>
          </a:p>
        </p:txBody>
      </p:sp>
      <p:sp>
        <p:nvSpPr>
          <p:cNvPr id="3" name="Inhaltsplatzhalter 2"/>
          <p:cNvSpPr>
            <a:spLocks noGrp="1"/>
          </p:cNvSpPr>
          <p:nvPr>
            <p:ph idx="1"/>
          </p:nvPr>
        </p:nvSpPr>
        <p:spPr>
          <a:xfrm>
            <a:off x="429824" y="1876974"/>
            <a:ext cx="10906957" cy="3911299"/>
          </a:xfrm>
        </p:spPr>
        <p:txBody>
          <a:bodyPr>
            <a:normAutofit lnSpcReduction="10000"/>
          </a:bodyPr>
          <a:lstStyle/>
          <a:p>
            <a:r>
              <a:rPr lang="de-DE" dirty="0"/>
              <a:t>06.11.2023:    	Erste Infoveranstaltung der Stadt Sinsheim mit der Badenova</a:t>
            </a:r>
          </a:p>
          <a:p>
            <a:pPr>
              <a:lnSpc>
                <a:spcPct val="100000"/>
              </a:lnSpc>
              <a:spcBef>
                <a:spcPts val="0"/>
              </a:spcBef>
              <a:buNone/>
            </a:pPr>
            <a:r>
              <a:rPr lang="de-DE" dirty="0"/>
              <a:t>	                       	Aussage OB Albrecht: „Es ist noch nichts entschieden !“</a:t>
            </a:r>
          </a:p>
          <a:p>
            <a:pPr>
              <a:spcBef>
                <a:spcPts val="1200"/>
              </a:spcBef>
            </a:pPr>
            <a:r>
              <a:rPr lang="de-DE" dirty="0"/>
              <a:t>11.03.2024:  	</a:t>
            </a:r>
            <a:r>
              <a:rPr lang="de-DE" dirty="0">
                <a:solidFill>
                  <a:srgbClr val="FF0000"/>
                </a:solidFill>
              </a:rPr>
              <a:t>Vertrag Stadt Sinsheim mit der Badenova (Beschlussfassung nicht öffentlich)</a:t>
            </a:r>
          </a:p>
          <a:p>
            <a:pPr>
              <a:lnSpc>
                <a:spcPct val="100000"/>
              </a:lnSpc>
              <a:spcBef>
                <a:spcPts val="0"/>
              </a:spcBef>
              <a:buNone/>
            </a:pPr>
            <a:r>
              <a:rPr lang="de-DE" dirty="0">
                <a:solidFill>
                  <a:srgbClr val="FF0000"/>
                </a:solidFill>
              </a:rPr>
              <a:t>	                        	Für den Bürger gefühlt schnell und heimlich !</a:t>
            </a:r>
          </a:p>
          <a:p>
            <a:pPr>
              <a:lnSpc>
                <a:spcPct val="100000"/>
              </a:lnSpc>
              <a:spcBef>
                <a:spcPts val="1200"/>
              </a:spcBef>
            </a:pPr>
            <a:r>
              <a:rPr lang="de-DE" dirty="0"/>
              <a:t>25.04.20</a:t>
            </a:r>
            <a:r>
              <a:rPr lang="de-DE" b="1" dirty="0">
                <a:highlight>
                  <a:srgbClr val="FFFF00"/>
                </a:highlight>
              </a:rPr>
              <a:t>24</a:t>
            </a:r>
            <a:r>
              <a:rPr lang="de-DE" dirty="0"/>
              <a:t>: 	Vortrag Badenova in Eschelbach </a:t>
            </a:r>
          </a:p>
          <a:p>
            <a:pPr>
              <a:spcBef>
                <a:spcPts val="0"/>
              </a:spcBef>
              <a:buNone/>
            </a:pPr>
            <a:r>
              <a:rPr lang="de-DE" dirty="0"/>
              <a:t>			</a:t>
            </a:r>
            <a:r>
              <a:rPr lang="de-DE" b="1" dirty="0"/>
              <a:t>Seitdem keinerlei Informationen mehr</a:t>
            </a:r>
            <a:r>
              <a:rPr lang="de-DE" dirty="0"/>
              <a:t>, z.B. Ergebnis Artenschutzgutachten, Standort</a:t>
            </a:r>
            <a:br>
              <a:rPr lang="de-DE" dirty="0"/>
            </a:br>
            <a:r>
              <a:rPr lang="de-DE" dirty="0"/>
              <a:t>		der Anlagen, Höhe der Anlagen, Pachtgebühren, Nutzen der WKA für Eschelbach ….</a:t>
            </a:r>
          </a:p>
          <a:p>
            <a:pPr>
              <a:spcBef>
                <a:spcPts val="0"/>
              </a:spcBef>
              <a:buNone/>
            </a:pPr>
            <a:r>
              <a:rPr lang="de-DE" dirty="0"/>
              <a:t>                       	</a:t>
            </a:r>
            <a:r>
              <a:rPr lang="de-DE" dirty="0">
                <a:solidFill>
                  <a:srgbClr val="FF0000"/>
                </a:solidFill>
              </a:rPr>
              <a:t>Der „alte“ OR war nicht informiert über das Projekt „Energieallee Sinsheim“.</a:t>
            </a:r>
          </a:p>
          <a:p>
            <a:pPr>
              <a:spcBef>
                <a:spcPts val="0"/>
              </a:spcBef>
              <a:buNone/>
            </a:pPr>
            <a:r>
              <a:rPr lang="de-DE" dirty="0"/>
              <a:t>  </a:t>
            </a:r>
          </a:p>
          <a:p>
            <a:pPr>
              <a:spcBef>
                <a:spcPts val="1200"/>
              </a:spcBef>
            </a:pPr>
            <a:r>
              <a:rPr lang="de-DE" dirty="0"/>
              <a:t>24.04.20</a:t>
            </a:r>
            <a:r>
              <a:rPr lang="de-DE" b="1" dirty="0">
                <a:highlight>
                  <a:srgbClr val="FFFF00"/>
                </a:highlight>
              </a:rPr>
              <a:t>25</a:t>
            </a:r>
            <a:r>
              <a:rPr lang="de-DE" dirty="0"/>
              <a:t>:  	Ortschaftsrats-Sitzung Eschelbach, BI Pro Natur Kraichgau anwesend</a:t>
            </a:r>
          </a:p>
          <a:p>
            <a:pPr marL="266700" indent="0">
              <a:spcBef>
                <a:spcPts val="600"/>
              </a:spcBef>
              <a:buNone/>
            </a:pPr>
            <a:r>
              <a:rPr lang="de-DE" dirty="0"/>
              <a:t>                       	</a:t>
            </a:r>
            <a:r>
              <a:rPr lang="de-DE" dirty="0">
                <a:solidFill>
                  <a:srgbClr val="FF0000"/>
                </a:solidFill>
              </a:rPr>
              <a:t>Unser neuer OR ist immer noch nicht informiert über wesentliche Eckdaten.</a:t>
            </a:r>
          </a:p>
          <a:p>
            <a:pPr marL="0" indent="0">
              <a:buNone/>
            </a:pPr>
            <a:endParaRPr lang="de-DE" dirty="0"/>
          </a:p>
        </p:txBody>
      </p:sp>
      <p:sp>
        <p:nvSpPr>
          <p:cNvPr id="8" name="Datumsplatzhalter 7">
            <a:extLst>
              <a:ext uri="{FF2B5EF4-FFF2-40B4-BE49-F238E27FC236}">
                <a16:creationId xmlns:a16="http://schemas.microsoft.com/office/drawing/2014/main" xmlns="" id="{2F4CB719-A961-4CAD-91BB-1561D295048A}"/>
              </a:ext>
            </a:extLst>
          </p:cNvPr>
          <p:cNvSpPr>
            <a:spLocks noGrp="1"/>
          </p:cNvSpPr>
          <p:nvPr>
            <p:ph type="dt" sz="half" idx="10"/>
          </p:nvPr>
        </p:nvSpPr>
        <p:spPr/>
        <p:txBody>
          <a:bodyPr/>
          <a:lstStyle/>
          <a:p>
            <a:fld id="{D725CFD3-5B6C-40A6-A692-49E0B3121697}" type="datetime1">
              <a:rPr lang="de-DE" smtClean="0"/>
              <a:t>09.09.2025</a:t>
            </a:fld>
            <a:endParaRPr lang="de-DE" dirty="0"/>
          </a:p>
        </p:txBody>
      </p:sp>
      <p:sp>
        <p:nvSpPr>
          <p:cNvPr id="9" name="Fußzeilenplatzhalter 8">
            <a:extLst>
              <a:ext uri="{FF2B5EF4-FFF2-40B4-BE49-F238E27FC236}">
                <a16:creationId xmlns:a16="http://schemas.microsoft.com/office/drawing/2014/main" xmlns="" id="{BC224868-ADDA-402B-83B7-8D563876CCEF}"/>
              </a:ext>
            </a:extLst>
          </p:cNvPr>
          <p:cNvSpPr>
            <a:spLocks noGrp="1"/>
          </p:cNvSpPr>
          <p:nvPr>
            <p:ph type="ftr" sz="quarter" idx="11"/>
          </p:nvPr>
        </p:nvSpPr>
        <p:spPr/>
        <p:txBody>
          <a:bodyPr/>
          <a:lstStyle/>
          <a:p>
            <a:r>
              <a:rPr lang="de-DE" dirty="0"/>
              <a:t>Bürgerinitiative Pro Natur Kraichgau</a:t>
            </a:r>
          </a:p>
        </p:txBody>
      </p:sp>
      <p:sp>
        <p:nvSpPr>
          <p:cNvPr id="10" name="Foliennummernplatzhalter 9">
            <a:extLst>
              <a:ext uri="{FF2B5EF4-FFF2-40B4-BE49-F238E27FC236}">
                <a16:creationId xmlns:a16="http://schemas.microsoft.com/office/drawing/2014/main" xmlns="" id="{2C9A8C86-8AAC-4B4D-83C3-816FDAD18739}"/>
              </a:ext>
            </a:extLst>
          </p:cNvPr>
          <p:cNvSpPr>
            <a:spLocks noGrp="1"/>
          </p:cNvSpPr>
          <p:nvPr>
            <p:ph type="sldNum" sz="quarter" idx="12"/>
          </p:nvPr>
        </p:nvSpPr>
        <p:spPr/>
        <p:txBody>
          <a:bodyPr/>
          <a:lstStyle/>
          <a:p>
            <a:fld id="{33A72CC2-9615-4FD1-AD0C-C64EECB3A9AC}" type="slidenum">
              <a:rPr lang="de-DE" smtClean="0"/>
              <a:t>31</a:t>
            </a:fld>
            <a:endParaRPr lang="de-DE" dirty="0"/>
          </a:p>
        </p:txBody>
      </p:sp>
      <p:pic>
        <p:nvPicPr>
          <p:cNvPr id="12" name="Picture 2" descr="https://pro-natur-kraichgau.de/wp-content/uploads/2024/06/cropped-Logo.png">
            <a:extLst>
              <a:ext uri="{FF2B5EF4-FFF2-40B4-BE49-F238E27FC236}">
                <a16:creationId xmlns:a16="http://schemas.microsoft.com/office/drawing/2014/main" xmlns="" id="{5D481337-319F-481B-B81D-33C6B3189C7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370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AE3320B-F4DD-44C3-97BC-DDED4C3662E1}"/>
              </a:ext>
            </a:extLst>
          </p:cNvPr>
          <p:cNvSpPr>
            <a:spLocks noGrp="1"/>
          </p:cNvSpPr>
          <p:nvPr>
            <p:ph type="title"/>
          </p:nvPr>
        </p:nvSpPr>
        <p:spPr/>
        <p:txBody>
          <a:bodyPr>
            <a:normAutofit/>
          </a:bodyPr>
          <a:lstStyle/>
          <a:p>
            <a:pPr algn="ctr"/>
            <a:r>
              <a:rPr lang="de-DE" sz="6000" b="1" u="sng" dirty="0">
                <a:solidFill>
                  <a:srgbClr val="FF0000"/>
                </a:solidFill>
              </a:rPr>
              <a:t>FAZIT</a:t>
            </a:r>
          </a:p>
        </p:txBody>
      </p:sp>
      <p:sp>
        <p:nvSpPr>
          <p:cNvPr id="4" name="Datumsplatzhalter 3">
            <a:extLst>
              <a:ext uri="{FF2B5EF4-FFF2-40B4-BE49-F238E27FC236}">
                <a16:creationId xmlns:a16="http://schemas.microsoft.com/office/drawing/2014/main" xmlns="" id="{16117255-2ED4-46F5-ABB7-C16E8A372D5F}"/>
              </a:ext>
            </a:extLst>
          </p:cNvPr>
          <p:cNvSpPr>
            <a:spLocks noGrp="1"/>
          </p:cNvSpPr>
          <p:nvPr>
            <p:ph type="dt" sz="half" idx="10"/>
          </p:nvPr>
        </p:nvSpPr>
        <p:spPr/>
        <p:txBody>
          <a:bodyPr/>
          <a:lstStyle/>
          <a:p>
            <a:fld id="{3F01CBC6-B111-423E-B5E0-6AC85F312126}" type="datetime1">
              <a:rPr lang="de-DE" smtClean="0"/>
              <a:t>09.09.2025</a:t>
            </a:fld>
            <a:endParaRPr lang="de-DE" dirty="0"/>
          </a:p>
        </p:txBody>
      </p:sp>
      <p:sp>
        <p:nvSpPr>
          <p:cNvPr id="5" name="Fußzeilenplatzhalter 4">
            <a:extLst>
              <a:ext uri="{FF2B5EF4-FFF2-40B4-BE49-F238E27FC236}">
                <a16:creationId xmlns:a16="http://schemas.microsoft.com/office/drawing/2014/main" xmlns="" id="{25631594-F648-4FAF-B262-C75BE1B9A8D8}"/>
              </a:ext>
            </a:extLst>
          </p:cNvPr>
          <p:cNvSpPr>
            <a:spLocks noGrp="1"/>
          </p:cNvSpPr>
          <p:nvPr>
            <p:ph type="ftr" sz="quarter" idx="11"/>
          </p:nvPr>
        </p:nvSpPr>
        <p:spPr/>
        <p:txBody>
          <a:bodyPr/>
          <a:lstStyle/>
          <a:p>
            <a:r>
              <a:rPr lang="de-DE"/>
              <a:t>Bürgerinitiative Pro Natur Kraichgau</a:t>
            </a:r>
            <a:endParaRPr lang="de-DE" dirty="0"/>
          </a:p>
        </p:txBody>
      </p:sp>
      <p:sp>
        <p:nvSpPr>
          <p:cNvPr id="6" name="Foliennummernplatzhalter 5">
            <a:extLst>
              <a:ext uri="{FF2B5EF4-FFF2-40B4-BE49-F238E27FC236}">
                <a16:creationId xmlns:a16="http://schemas.microsoft.com/office/drawing/2014/main" xmlns="" id="{82A90601-7002-4876-82E0-76657C53E311}"/>
              </a:ext>
            </a:extLst>
          </p:cNvPr>
          <p:cNvSpPr>
            <a:spLocks noGrp="1"/>
          </p:cNvSpPr>
          <p:nvPr>
            <p:ph type="sldNum" sz="quarter" idx="12"/>
          </p:nvPr>
        </p:nvSpPr>
        <p:spPr/>
        <p:txBody>
          <a:bodyPr/>
          <a:lstStyle/>
          <a:p>
            <a:fld id="{33A72CC2-9615-4FD1-AD0C-C64EECB3A9AC}" type="slidenum">
              <a:rPr lang="de-DE" smtClean="0"/>
              <a:t>32</a:t>
            </a:fld>
            <a:endParaRPr lang="de-DE" dirty="0"/>
          </a:p>
        </p:txBody>
      </p:sp>
      <p:pic>
        <p:nvPicPr>
          <p:cNvPr id="13" name="Picture 2" descr="https://pro-natur-kraichgau.de/wp-content/uploads/2024/06/cropped-Logo.png">
            <a:extLst>
              <a:ext uri="{FF2B5EF4-FFF2-40B4-BE49-F238E27FC236}">
                <a16:creationId xmlns:a16="http://schemas.microsoft.com/office/drawing/2014/main" xmlns="" id="{41B1495C-EF80-448F-A875-50D5C9D1920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
        <p:nvSpPr>
          <p:cNvPr id="3" name="Inhaltsplatzhalter 2"/>
          <p:cNvSpPr>
            <a:spLocks noGrp="1"/>
          </p:cNvSpPr>
          <p:nvPr>
            <p:ph idx="1"/>
          </p:nvPr>
        </p:nvSpPr>
        <p:spPr>
          <a:xfrm>
            <a:off x="1097280" y="1845734"/>
            <a:ext cx="10058400" cy="2807402"/>
          </a:xfrm>
        </p:spPr>
        <p:txBody>
          <a:bodyPr/>
          <a:lstStyle/>
          <a:p>
            <a:pPr algn="ctr"/>
            <a:r>
              <a:rPr lang="de-DE" sz="3200" b="1" dirty="0">
                <a:solidFill>
                  <a:srgbClr val="FF0000"/>
                </a:solidFill>
                <a:effectLst>
                  <a:outerShdw blurRad="41275" dist="20320" dir="1800000" algn="tl">
                    <a:srgbClr val="000000">
                      <a:alpha val="40000"/>
                    </a:srgbClr>
                  </a:outerShdw>
                </a:effectLst>
              </a:rPr>
              <a:t>Die </a:t>
            </a:r>
            <a:r>
              <a:rPr lang="de-DE" sz="3200" b="1" dirty="0" err="1">
                <a:solidFill>
                  <a:srgbClr val="FF0000"/>
                </a:solidFill>
                <a:effectLst>
                  <a:outerShdw blurRad="41275" dist="20320" dir="1800000" algn="tl">
                    <a:srgbClr val="000000">
                      <a:alpha val="40000"/>
                    </a:srgbClr>
                  </a:outerShdw>
                </a:effectLst>
              </a:rPr>
              <a:t>Bürgerinitative</a:t>
            </a:r>
            <a:r>
              <a:rPr lang="de-DE" sz="3200" b="1" dirty="0">
                <a:solidFill>
                  <a:srgbClr val="FF0000"/>
                </a:solidFill>
                <a:effectLst>
                  <a:outerShdw blurRad="41275" dist="20320" dir="1800000" algn="tl">
                    <a:srgbClr val="000000">
                      <a:alpha val="40000"/>
                    </a:srgbClr>
                  </a:outerShdw>
                </a:effectLst>
              </a:rPr>
              <a:t> „Pro Natur Kraichgau“ sagt Nein zu dieser verfehlten Energiepolitik. </a:t>
            </a:r>
            <a:endParaRPr lang="de-DE" sz="3200" b="1" dirty="0" smtClean="0">
              <a:solidFill>
                <a:srgbClr val="FF0000"/>
              </a:solidFill>
              <a:effectLst>
                <a:outerShdw blurRad="41275" dist="20320" dir="1800000" algn="tl">
                  <a:srgbClr val="000000">
                    <a:alpha val="40000"/>
                  </a:srgbClr>
                </a:outerShdw>
              </a:effectLst>
            </a:endParaRPr>
          </a:p>
          <a:p>
            <a:pPr algn="ctr"/>
            <a:r>
              <a:rPr lang="de-DE" sz="3200" b="1" dirty="0" smtClean="0">
                <a:solidFill>
                  <a:srgbClr val="FF0000"/>
                </a:solidFill>
                <a:effectLst>
                  <a:outerShdw blurRad="41275" dist="20320" dir="1800000" algn="tl">
                    <a:srgbClr val="000000">
                      <a:alpha val="40000"/>
                    </a:srgbClr>
                  </a:outerShdw>
                </a:effectLst>
              </a:rPr>
              <a:t>Sie </a:t>
            </a:r>
            <a:r>
              <a:rPr lang="de-DE" sz="3200" b="1" dirty="0">
                <a:solidFill>
                  <a:srgbClr val="FF0000"/>
                </a:solidFill>
                <a:effectLst>
                  <a:outerShdw blurRad="41275" dist="20320" dir="1800000" algn="tl">
                    <a:srgbClr val="000000">
                      <a:alpha val="40000"/>
                    </a:srgbClr>
                  </a:outerShdw>
                </a:effectLst>
              </a:rPr>
              <a:t>muss neu überdacht werden, da </a:t>
            </a:r>
            <a:r>
              <a:rPr lang="de-DE" sz="3200" b="1" dirty="0" smtClean="0">
                <a:solidFill>
                  <a:srgbClr val="FF0000"/>
                </a:solidFill>
                <a:effectLst>
                  <a:outerShdw blurRad="41275" dist="20320" dir="1800000" algn="tl">
                    <a:srgbClr val="000000">
                      <a:alpha val="40000"/>
                    </a:srgbClr>
                  </a:outerShdw>
                </a:effectLst>
              </a:rPr>
              <a:t>neben der </a:t>
            </a:r>
            <a:r>
              <a:rPr lang="de-DE" sz="3200" b="1" dirty="0">
                <a:solidFill>
                  <a:srgbClr val="FF0000"/>
                </a:solidFill>
                <a:effectLst>
                  <a:outerShdw blurRad="41275" dist="20320" dir="1800000" algn="tl">
                    <a:srgbClr val="000000">
                      <a:alpha val="40000"/>
                    </a:srgbClr>
                  </a:outerShdw>
                </a:effectLst>
              </a:rPr>
              <a:t>Ökologie </a:t>
            </a:r>
            <a:r>
              <a:rPr lang="de-DE" sz="3200" b="1" dirty="0" smtClean="0">
                <a:solidFill>
                  <a:srgbClr val="FF0000"/>
                </a:solidFill>
                <a:effectLst>
                  <a:outerShdw blurRad="41275" dist="20320" dir="1800000" algn="tl">
                    <a:srgbClr val="000000">
                      <a:alpha val="40000"/>
                    </a:srgbClr>
                  </a:outerShdw>
                </a:effectLst>
              </a:rPr>
              <a:t>auch unbedingt die </a:t>
            </a:r>
            <a:r>
              <a:rPr lang="de-DE" sz="3200" b="1" dirty="0">
                <a:solidFill>
                  <a:srgbClr val="FF0000"/>
                </a:solidFill>
                <a:effectLst>
                  <a:outerShdw blurRad="41275" dist="20320" dir="1800000" algn="tl">
                    <a:srgbClr val="000000">
                      <a:alpha val="40000"/>
                    </a:srgbClr>
                  </a:outerShdw>
                </a:effectLst>
              </a:rPr>
              <a:t>Ökonomie berücksichtigt </a:t>
            </a:r>
            <a:r>
              <a:rPr lang="de-DE" sz="3200" b="1" dirty="0" smtClean="0">
                <a:solidFill>
                  <a:srgbClr val="FF0000"/>
                </a:solidFill>
                <a:effectLst>
                  <a:outerShdw blurRad="41275" dist="20320" dir="1800000" algn="tl">
                    <a:srgbClr val="000000">
                      <a:alpha val="40000"/>
                    </a:srgbClr>
                  </a:outerShdw>
                </a:effectLst>
              </a:rPr>
              <a:t>werden muss.</a:t>
            </a:r>
            <a:endParaRPr lang="de-DE" sz="3200" b="1" dirty="0">
              <a:solidFill>
                <a:srgbClr val="FF0000"/>
              </a:solidFill>
            </a:endParaRPr>
          </a:p>
          <a:p>
            <a:endParaRPr lang="de-DE" dirty="0"/>
          </a:p>
        </p:txBody>
      </p:sp>
    </p:spTree>
    <p:extLst>
      <p:ext uri="{BB962C8B-B14F-4D97-AF65-F5344CB8AC3E}">
        <p14:creationId xmlns:p14="http://schemas.microsoft.com/office/powerpoint/2010/main" val="3179137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3F01CBC6-B111-423E-B5E0-6AC85F312126}" type="datetime1">
              <a:rPr lang="de-DE" smtClean="0"/>
              <a:t>09.09.2025</a:t>
            </a:fld>
            <a:endParaRPr lang="de-DE" dirty="0"/>
          </a:p>
        </p:txBody>
      </p:sp>
      <p:sp>
        <p:nvSpPr>
          <p:cNvPr id="5" name="Fußzeilenplatzhalter 4"/>
          <p:cNvSpPr>
            <a:spLocks noGrp="1"/>
          </p:cNvSpPr>
          <p:nvPr>
            <p:ph type="ftr" sz="quarter" idx="11"/>
          </p:nvPr>
        </p:nvSpPr>
        <p:spPr/>
        <p:txBody>
          <a:bodyPr/>
          <a:lstStyle/>
          <a:p>
            <a:r>
              <a:rPr lang="de-DE" smtClean="0"/>
              <a:t>Bürgerinitiative Pro Natur Kraichgau</a:t>
            </a:r>
            <a:endParaRPr lang="de-DE" dirty="0"/>
          </a:p>
        </p:txBody>
      </p:sp>
      <p:sp>
        <p:nvSpPr>
          <p:cNvPr id="6" name="Foliennummernplatzhalter 5"/>
          <p:cNvSpPr>
            <a:spLocks noGrp="1"/>
          </p:cNvSpPr>
          <p:nvPr>
            <p:ph type="sldNum" sz="quarter" idx="12"/>
          </p:nvPr>
        </p:nvSpPr>
        <p:spPr/>
        <p:txBody>
          <a:bodyPr/>
          <a:lstStyle/>
          <a:p>
            <a:fld id="{33A72CC2-9615-4FD1-AD0C-C64EECB3A9AC}" type="slidenum">
              <a:rPr lang="de-DE" smtClean="0"/>
              <a:t>33</a:t>
            </a:fld>
            <a:endParaRPr lang="de-DE" dirty="0"/>
          </a:p>
        </p:txBody>
      </p:sp>
      <p:pic>
        <p:nvPicPr>
          <p:cNvPr id="7" name="Inhaltsplatzhalter 8">
            <a:extLst>
              <a:ext uri="{FF2B5EF4-FFF2-40B4-BE49-F238E27FC236}">
                <a16:creationId xmlns:a16="http://schemas.microsoft.com/office/drawing/2014/main" xmlns="" id="{6412CE1C-AE0B-413E-A0A3-EA7F5A09DA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528" y="1772816"/>
            <a:ext cx="8045450" cy="4022725"/>
          </a:xfrm>
        </p:spPr>
      </p:pic>
    </p:spTree>
    <p:extLst>
      <p:ext uri="{BB962C8B-B14F-4D97-AF65-F5344CB8AC3E}">
        <p14:creationId xmlns:p14="http://schemas.microsoft.com/office/powerpoint/2010/main" val="33054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872530"/>
            <a:ext cx="10058400" cy="512387"/>
          </a:xfrm>
        </p:spPr>
        <p:txBody>
          <a:bodyPr>
            <a:normAutofit/>
          </a:bodyPr>
          <a:lstStyle/>
          <a:p>
            <a:r>
              <a:rPr lang="de-DE" sz="3200" b="1" dirty="0">
                <a:latin typeface="+mn-lt"/>
                <a:cs typeface="Arial" panose="020B0604020202020204" pitchFamily="34" charset="0"/>
              </a:rPr>
              <a:t>Fragen an den Ortschaftsrat</a:t>
            </a:r>
          </a:p>
        </p:txBody>
      </p:sp>
      <p:sp>
        <p:nvSpPr>
          <p:cNvPr id="3" name="Inhaltsplatzhalter 2"/>
          <p:cNvSpPr>
            <a:spLocks noGrp="1"/>
          </p:cNvSpPr>
          <p:nvPr>
            <p:ph idx="1"/>
          </p:nvPr>
        </p:nvSpPr>
        <p:spPr>
          <a:xfrm>
            <a:off x="838200" y="1740023"/>
            <a:ext cx="10515600" cy="4152854"/>
          </a:xfrm>
        </p:spPr>
        <p:txBody>
          <a:bodyPr>
            <a:normAutofit/>
          </a:bodyPr>
          <a:lstStyle/>
          <a:p>
            <a:endParaRPr lang="de-DE" sz="2000" dirty="0"/>
          </a:p>
          <a:p>
            <a:pPr marL="268288" indent="-268288">
              <a:buFont typeface="Wingdings" panose="05000000000000000000" pitchFamily="2" charset="2"/>
              <a:buChar char="Ø"/>
            </a:pPr>
            <a:r>
              <a:rPr lang="de-DE" sz="2000" b="1" dirty="0"/>
              <a:t>Ergebnisse Natur- und Artenschutzgutachten?</a:t>
            </a:r>
          </a:p>
          <a:p>
            <a:pPr marL="268288" indent="-268288">
              <a:buFont typeface="Wingdings" panose="05000000000000000000" pitchFamily="2" charset="2"/>
              <a:buChar char="Ø"/>
            </a:pPr>
            <a:r>
              <a:rPr lang="de-DE" sz="2000" b="1" dirty="0"/>
              <a:t>Ergebnis Windmessung?</a:t>
            </a:r>
          </a:p>
          <a:p>
            <a:pPr marL="268288" indent="-268288">
              <a:buFont typeface="Wingdings" panose="05000000000000000000" pitchFamily="2" charset="2"/>
              <a:buChar char="Ø"/>
            </a:pPr>
            <a:r>
              <a:rPr lang="de-DE" sz="2000" b="1" dirty="0"/>
              <a:t>Standort und Höhe der WKA?</a:t>
            </a:r>
          </a:p>
          <a:p>
            <a:pPr marL="268288" indent="-268288">
              <a:buFont typeface="Wingdings" panose="05000000000000000000" pitchFamily="2" charset="2"/>
              <a:buChar char="Ø"/>
            </a:pPr>
            <a:r>
              <a:rPr lang="de-DE" b="1" dirty="0"/>
              <a:t>Vorteile</a:t>
            </a:r>
            <a:r>
              <a:rPr lang="de-DE" sz="2000" b="1" dirty="0"/>
              <a:t> für Eschelbach?</a:t>
            </a:r>
          </a:p>
          <a:p>
            <a:pPr marL="268288" indent="-268288">
              <a:buFont typeface="Wingdings" panose="05000000000000000000" pitchFamily="2" charset="2"/>
              <a:buChar char="Ø"/>
            </a:pPr>
            <a:r>
              <a:rPr lang="de-DE" b="1" dirty="0"/>
              <a:t>Fortlaufende Informationen über den aktuellen Stand, z.B. </a:t>
            </a:r>
            <a:r>
              <a:rPr lang="de-DE" sz="2000" b="1" dirty="0"/>
              <a:t>Genehmigungsantrag</a:t>
            </a:r>
          </a:p>
          <a:p>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p:txBody>
      </p:sp>
      <p:sp>
        <p:nvSpPr>
          <p:cNvPr id="4" name="Datumsplatzhalter 3">
            <a:extLst>
              <a:ext uri="{FF2B5EF4-FFF2-40B4-BE49-F238E27FC236}">
                <a16:creationId xmlns:a16="http://schemas.microsoft.com/office/drawing/2014/main" xmlns="" id="{42660DF0-064F-48D5-AB58-C21BB1AEF6F0}"/>
              </a:ext>
            </a:extLst>
          </p:cNvPr>
          <p:cNvSpPr>
            <a:spLocks noGrp="1"/>
          </p:cNvSpPr>
          <p:nvPr>
            <p:ph type="dt" sz="half" idx="10"/>
          </p:nvPr>
        </p:nvSpPr>
        <p:spPr/>
        <p:txBody>
          <a:bodyPr/>
          <a:lstStyle/>
          <a:p>
            <a:fld id="{812B71B7-AE65-46AA-BD54-A594A04CB13E}" type="datetime1">
              <a:rPr lang="de-DE" smtClean="0"/>
              <a:t>09.09.2025</a:t>
            </a:fld>
            <a:endParaRPr lang="de-DE" dirty="0"/>
          </a:p>
        </p:txBody>
      </p:sp>
      <p:sp>
        <p:nvSpPr>
          <p:cNvPr id="5" name="Fußzeilenplatzhalter 4">
            <a:extLst>
              <a:ext uri="{FF2B5EF4-FFF2-40B4-BE49-F238E27FC236}">
                <a16:creationId xmlns:a16="http://schemas.microsoft.com/office/drawing/2014/main" xmlns="" id="{84DF3FFC-5750-49A4-8E9E-4F2799240787}"/>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8D0157A2-6990-48BD-9727-E699FD241FD0}"/>
              </a:ext>
            </a:extLst>
          </p:cNvPr>
          <p:cNvSpPr>
            <a:spLocks noGrp="1"/>
          </p:cNvSpPr>
          <p:nvPr>
            <p:ph type="sldNum" sz="quarter" idx="12"/>
          </p:nvPr>
        </p:nvSpPr>
        <p:spPr/>
        <p:txBody>
          <a:bodyPr/>
          <a:lstStyle/>
          <a:p>
            <a:fld id="{33A72CC2-9615-4FD1-AD0C-C64EECB3A9AC}" type="slidenum">
              <a:rPr lang="de-DE" smtClean="0"/>
              <a:t>34</a:t>
            </a:fld>
            <a:endParaRPr lang="de-DE" dirty="0"/>
          </a:p>
        </p:txBody>
      </p:sp>
      <p:pic>
        <p:nvPicPr>
          <p:cNvPr id="8" name="Picture 2" descr="https://pro-natur-kraichgau.de/wp-content/uploads/2024/06/cropped-Logo.png">
            <a:extLst>
              <a:ext uri="{FF2B5EF4-FFF2-40B4-BE49-F238E27FC236}">
                <a16:creationId xmlns:a16="http://schemas.microsoft.com/office/drawing/2014/main" xmlns="" id="{ABDD8F9A-373E-4C4D-A4E3-00A2EE4A722E}"/>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7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marL="0" indent="0">
              <a:buNone/>
            </a:pPr>
            <a:endParaRPr lang="de-DE" b="1" dirty="0"/>
          </a:p>
          <a:p>
            <a:pPr marL="268288" indent="-268288">
              <a:buFont typeface="Wingdings" panose="05000000000000000000" pitchFamily="2" charset="2"/>
              <a:buChar char="Ø"/>
            </a:pPr>
            <a:r>
              <a:rPr lang="de-DE" b="1" dirty="0"/>
              <a:t>Kann der OR unsere Bedenken nachvollziehen?</a:t>
            </a:r>
          </a:p>
          <a:p>
            <a:pPr marL="268288" indent="-268288">
              <a:buFont typeface="Wingdings" panose="05000000000000000000" pitchFamily="2" charset="2"/>
              <a:buChar char="Ø"/>
            </a:pPr>
            <a:r>
              <a:rPr lang="de-DE" b="1" dirty="0"/>
              <a:t>Besteht im OR die Bereitschaft, sich aktiv für die Bedenken und Sorgen der Bürger einzusetzen?</a:t>
            </a:r>
          </a:p>
          <a:p>
            <a:pPr marL="268288" indent="-268288">
              <a:buFont typeface="Wingdings" panose="05000000000000000000" pitchFamily="2" charset="2"/>
              <a:buChar char="Ø"/>
            </a:pPr>
            <a:r>
              <a:rPr lang="de-DE" b="1" dirty="0"/>
              <a:t>Welche weitere Maßnahmen </a:t>
            </a:r>
            <a:r>
              <a:rPr lang="de-DE" b="1"/>
              <a:t>/ w</a:t>
            </a:r>
            <a:r>
              <a:rPr lang="de-DE" b="1" smtClean="0"/>
              <a:t>elches </a:t>
            </a:r>
            <a:r>
              <a:rPr lang="de-DE" b="1" dirty="0"/>
              <a:t>Vorgehen schlägt der OR vor?</a:t>
            </a:r>
          </a:p>
          <a:p>
            <a:endParaRPr lang="de-DE" dirty="0"/>
          </a:p>
        </p:txBody>
      </p:sp>
      <p:sp>
        <p:nvSpPr>
          <p:cNvPr id="4" name="Datumsplatzhalter 3"/>
          <p:cNvSpPr>
            <a:spLocks noGrp="1"/>
          </p:cNvSpPr>
          <p:nvPr>
            <p:ph type="dt" sz="half" idx="10"/>
          </p:nvPr>
        </p:nvSpPr>
        <p:spPr/>
        <p:txBody>
          <a:bodyPr/>
          <a:lstStyle/>
          <a:p>
            <a:fld id="{3F01CBC6-B111-423E-B5E0-6AC85F312126}" type="datetime1">
              <a:rPr lang="de-DE" smtClean="0"/>
              <a:t>09.09.2025</a:t>
            </a:fld>
            <a:endParaRPr lang="de-DE" dirty="0"/>
          </a:p>
        </p:txBody>
      </p:sp>
      <p:sp>
        <p:nvSpPr>
          <p:cNvPr id="5" name="Fußzeilenplatzhalter 4"/>
          <p:cNvSpPr>
            <a:spLocks noGrp="1"/>
          </p:cNvSpPr>
          <p:nvPr>
            <p:ph type="ftr" sz="quarter" idx="11"/>
          </p:nvPr>
        </p:nvSpPr>
        <p:spPr/>
        <p:txBody>
          <a:bodyPr/>
          <a:lstStyle/>
          <a:p>
            <a:r>
              <a:rPr lang="de-DE"/>
              <a:t>Bürgerinitiative Pro Natur Kraichgau</a:t>
            </a:r>
            <a:endParaRPr lang="de-DE" dirty="0"/>
          </a:p>
        </p:txBody>
      </p:sp>
      <p:sp>
        <p:nvSpPr>
          <p:cNvPr id="6" name="Foliennummernplatzhalter 5"/>
          <p:cNvSpPr>
            <a:spLocks noGrp="1"/>
          </p:cNvSpPr>
          <p:nvPr>
            <p:ph type="sldNum" sz="quarter" idx="12"/>
          </p:nvPr>
        </p:nvSpPr>
        <p:spPr/>
        <p:txBody>
          <a:bodyPr/>
          <a:lstStyle/>
          <a:p>
            <a:fld id="{33A72CC2-9615-4FD1-AD0C-C64EECB3A9AC}" type="slidenum">
              <a:rPr lang="de-DE" smtClean="0"/>
              <a:t>35</a:t>
            </a:fld>
            <a:endParaRPr lang="de-DE" dirty="0"/>
          </a:p>
        </p:txBody>
      </p:sp>
      <p:sp>
        <p:nvSpPr>
          <p:cNvPr id="9" name="Titel 1">
            <a:extLst>
              <a:ext uri="{FF2B5EF4-FFF2-40B4-BE49-F238E27FC236}">
                <a16:creationId xmlns:a16="http://schemas.microsoft.com/office/drawing/2014/main" xmlns="" id="{5B97DF45-CA37-460A-8F90-72F2B1C8B451}"/>
              </a:ext>
            </a:extLst>
          </p:cNvPr>
          <p:cNvSpPr txBox="1">
            <a:spLocks/>
          </p:cNvSpPr>
          <p:nvPr/>
        </p:nvSpPr>
        <p:spPr>
          <a:xfrm>
            <a:off x="838200" y="872530"/>
            <a:ext cx="10058400" cy="51238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DE" sz="3200" b="1">
                <a:latin typeface="+mn-lt"/>
                <a:cs typeface="Arial" panose="020B0604020202020204" pitchFamily="34" charset="0"/>
              </a:rPr>
              <a:t>Fragen an den Ortschaftsrat</a:t>
            </a:r>
            <a:endParaRPr lang="de-DE" sz="3200" b="1" dirty="0">
              <a:latin typeface="+mn-lt"/>
              <a:cs typeface="Arial" panose="020B0604020202020204" pitchFamily="34" charset="0"/>
            </a:endParaRPr>
          </a:p>
        </p:txBody>
      </p:sp>
      <p:pic>
        <p:nvPicPr>
          <p:cNvPr id="10" name="Picture 2" descr="https://pro-natur-kraichgau.de/wp-content/uploads/2024/06/cropped-Logo.png">
            <a:extLst>
              <a:ext uri="{FF2B5EF4-FFF2-40B4-BE49-F238E27FC236}">
                <a16:creationId xmlns:a16="http://schemas.microsoft.com/office/drawing/2014/main" xmlns="" id="{7EDB356A-13BF-48DD-8F85-F4CB9A3A57D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299939" y="475195"/>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1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727ADC-526C-404B-A672-21986A15B1E4}"/>
              </a:ext>
            </a:extLst>
          </p:cNvPr>
          <p:cNvSpPr>
            <a:spLocks noGrp="1"/>
          </p:cNvSpPr>
          <p:nvPr>
            <p:ph type="title"/>
          </p:nvPr>
        </p:nvSpPr>
        <p:spPr>
          <a:xfrm>
            <a:off x="523783" y="365126"/>
            <a:ext cx="11194741" cy="615979"/>
          </a:xfrm>
        </p:spPr>
        <p:txBody>
          <a:bodyPr>
            <a:normAutofit/>
          </a:bodyPr>
          <a:lstStyle/>
          <a:p>
            <a:r>
              <a:rPr lang="de-DE" sz="3200" b="1" u="sng" dirty="0"/>
              <a:t>1. Radikale Veränderung unseres Orts- und Landschaftsbildes</a:t>
            </a:r>
            <a:endParaRPr lang="de-DE" sz="3200" u="sng" dirty="0"/>
          </a:p>
        </p:txBody>
      </p:sp>
      <p:sp>
        <p:nvSpPr>
          <p:cNvPr id="3" name="Inhaltsplatzhalter 2">
            <a:extLst>
              <a:ext uri="{FF2B5EF4-FFF2-40B4-BE49-F238E27FC236}">
                <a16:creationId xmlns:a16="http://schemas.microsoft.com/office/drawing/2014/main" xmlns="" id="{4A98FB5C-D26F-4D80-BA70-5FEB17C251FD}"/>
              </a:ext>
            </a:extLst>
          </p:cNvPr>
          <p:cNvSpPr>
            <a:spLocks noGrp="1"/>
          </p:cNvSpPr>
          <p:nvPr>
            <p:ph idx="1"/>
          </p:nvPr>
        </p:nvSpPr>
        <p:spPr>
          <a:xfrm>
            <a:off x="586678" y="1056443"/>
            <a:ext cx="11197954" cy="5396893"/>
          </a:xfrm>
        </p:spPr>
        <p:txBody>
          <a:bodyPr>
            <a:normAutofit/>
          </a:bodyPr>
          <a:lstStyle/>
          <a:p>
            <a:pPr marL="0" indent="0">
              <a:buNone/>
            </a:pPr>
            <a:r>
              <a:rPr lang="de-DE" sz="2000" b="1" dirty="0">
                <a:solidFill>
                  <a:srgbClr val="FF0000"/>
                </a:solidFill>
              </a:rPr>
              <a:t>In</a:t>
            </a:r>
            <a:r>
              <a:rPr lang="de-DE" sz="2000" b="1" dirty="0"/>
              <a:t> </a:t>
            </a:r>
            <a:r>
              <a:rPr lang="de-DE" sz="2000" b="1" dirty="0">
                <a:solidFill>
                  <a:srgbClr val="FF0000"/>
                </a:solidFill>
              </a:rPr>
              <a:t>Eschelbach die höchsten WKA in Deutschland </a:t>
            </a:r>
            <a:r>
              <a:rPr lang="de-DE" sz="2000" b="1" dirty="0" smtClean="0">
                <a:solidFill>
                  <a:srgbClr val="FF0000"/>
                </a:solidFill>
              </a:rPr>
              <a:t>!   Warum erforderlich? → Schwachwindgebiet !</a:t>
            </a:r>
          </a:p>
          <a:p>
            <a:pPr marL="0" indent="0">
              <a:lnSpc>
                <a:spcPct val="100000"/>
              </a:lnSpc>
              <a:spcBef>
                <a:spcPts val="0"/>
              </a:spcBef>
              <a:spcAft>
                <a:spcPts val="0"/>
              </a:spcAft>
              <a:buNone/>
            </a:pPr>
            <a:r>
              <a:rPr lang="de-DE" sz="2000" b="1" dirty="0" smtClean="0">
                <a:solidFill>
                  <a:srgbClr val="FF0000"/>
                </a:solidFill>
              </a:rPr>
              <a:t>6 WKA </a:t>
            </a:r>
            <a:r>
              <a:rPr lang="de-DE" b="1" dirty="0" smtClean="0">
                <a:solidFill>
                  <a:srgbClr val="FF0000"/>
                </a:solidFill>
              </a:rPr>
              <a:t>bei</a:t>
            </a:r>
            <a:r>
              <a:rPr lang="de-DE" sz="2000" b="1" dirty="0" smtClean="0">
                <a:solidFill>
                  <a:srgbClr val="FF0000"/>
                </a:solidFill>
              </a:rPr>
              <a:t> Eschelbach, insgesamt 10 WKA:  Nabenhöhe 175 m, Gesamthöhe 260 m</a:t>
            </a:r>
            <a:r>
              <a:rPr lang="de-DE" sz="2000" dirty="0" smtClean="0">
                <a:solidFill>
                  <a:srgbClr val="FF0000"/>
                </a:solidFill>
              </a:rPr>
              <a:t> , </a:t>
            </a:r>
            <a:r>
              <a:rPr lang="de-DE" sz="2000" b="1" dirty="0" smtClean="0">
                <a:solidFill>
                  <a:srgbClr val="FF0000"/>
                </a:solidFill>
              </a:rPr>
              <a:t>Rotor-Ø 170 </a:t>
            </a:r>
            <a:r>
              <a:rPr lang="de-DE" sz="2000" b="1" dirty="0">
                <a:solidFill>
                  <a:srgbClr val="FF0000"/>
                </a:solidFill>
              </a:rPr>
              <a:t>m </a:t>
            </a:r>
            <a:r>
              <a:rPr lang="de-DE" sz="2000" b="1" dirty="0" smtClean="0">
                <a:solidFill>
                  <a:srgbClr val="FF0000"/>
                </a:solidFill>
              </a:rPr>
              <a:t>                            </a:t>
            </a:r>
            <a:r>
              <a:rPr lang="de-DE" sz="1600" dirty="0" smtClean="0">
                <a:solidFill>
                  <a:schemeClr val="tx1"/>
                </a:solidFill>
              </a:rPr>
              <a:t>(WKA = Windkraftanlage)</a:t>
            </a:r>
            <a:endParaRPr lang="de-DE" sz="1600" dirty="0">
              <a:solidFill>
                <a:schemeClr val="tx1"/>
              </a:solidFill>
            </a:endParaRPr>
          </a:p>
          <a:p>
            <a:pPr marL="0" indent="0">
              <a:lnSpc>
                <a:spcPct val="100000"/>
              </a:lnSpc>
              <a:spcBef>
                <a:spcPts val="0"/>
              </a:spcBef>
              <a:buNone/>
            </a:pPr>
            <a:endParaRPr lang="de-DE" sz="800" b="1" u="sng" dirty="0" smtClean="0"/>
          </a:p>
          <a:p>
            <a:pPr marL="0" indent="0">
              <a:lnSpc>
                <a:spcPct val="100000"/>
              </a:lnSpc>
              <a:spcBef>
                <a:spcPts val="0"/>
              </a:spcBef>
              <a:buNone/>
            </a:pPr>
            <a:r>
              <a:rPr lang="de-DE" b="1" dirty="0" smtClean="0">
                <a:solidFill>
                  <a:srgbClr val="FF0000"/>
                </a:solidFill>
              </a:rPr>
              <a:t>Außerdem eine sehr deutliche Nähe zum Ort: 670 m, 1 km, 1,1 km …  </a:t>
            </a:r>
            <a:r>
              <a:rPr lang="de-DE" sz="1000" u="sng" dirty="0" smtClean="0"/>
              <a:t>Quelle</a:t>
            </a:r>
            <a:r>
              <a:rPr lang="de-DE" sz="1000" u="sng" dirty="0"/>
              <a:t>:</a:t>
            </a:r>
            <a:r>
              <a:rPr lang="de-DE" sz="1000" dirty="0"/>
              <a:t> Vortrag </a:t>
            </a:r>
            <a:r>
              <a:rPr lang="de-DE" sz="1000" dirty="0" err="1"/>
              <a:t>Badenova</a:t>
            </a:r>
            <a:r>
              <a:rPr lang="de-DE" sz="1000" dirty="0"/>
              <a:t> </a:t>
            </a:r>
            <a:r>
              <a:rPr lang="de-DE" sz="1000" dirty="0" smtClean="0"/>
              <a:t>Eschelbach 04/2024;  Homepage Stadt Sinsheim</a:t>
            </a:r>
            <a:endParaRPr lang="de-DE" sz="1000" dirty="0"/>
          </a:p>
          <a:p>
            <a:pPr marL="0" indent="0">
              <a:buNone/>
            </a:pPr>
            <a:endParaRPr lang="de-DE" sz="2000" b="1" dirty="0"/>
          </a:p>
          <a:p>
            <a:endParaRPr lang="de-DE" sz="2400" b="1" dirty="0"/>
          </a:p>
          <a:p>
            <a:endParaRPr lang="de-DE" sz="2400" b="1" dirty="0"/>
          </a:p>
          <a:p>
            <a:endParaRPr lang="de-DE" sz="2400" b="1" dirty="0"/>
          </a:p>
          <a:p>
            <a:endParaRPr lang="de-DE" sz="2400" b="1" dirty="0"/>
          </a:p>
          <a:p>
            <a:endParaRPr lang="de-DE" sz="2400" b="1" dirty="0"/>
          </a:p>
          <a:p>
            <a:endParaRPr lang="de-DE" sz="2400" b="1" dirty="0"/>
          </a:p>
          <a:p>
            <a:endParaRPr lang="de-DE" sz="2400" b="1" dirty="0"/>
          </a:p>
          <a:p>
            <a:pPr marL="0" indent="0">
              <a:buNone/>
            </a:pPr>
            <a:endParaRPr lang="de-DE" sz="2400" b="1" dirty="0"/>
          </a:p>
          <a:p>
            <a:pPr marL="0" indent="0">
              <a:spcBef>
                <a:spcPts val="0"/>
              </a:spcBef>
              <a:buNone/>
            </a:pPr>
            <a:endParaRPr lang="de-DE" sz="1100" dirty="0"/>
          </a:p>
          <a:p>
            <a:pPr marL="0" indent="0">
              <a:buNone/>
            </a:pPr>
            <a:endParaRPr lang="de-DE" b="1" dirty="0"/>
          </a:p>
          <a:p>
            <a:endParaRPr lang="de-DE" b="1" dirty="0"/>
          </a:p>
          <a:p>
            <a:endParaRPr lang="de-DE" b="1" dirty="0"/>
          </a:p>
          <a:p>
            <a:endParaRPr lang="de-DE" dirty="0"/>
          </a:p>
          <a:p>
            <a:endParaRPr lang="de-DE" dirty="0"/>
          </a:p>
          <a:p>
            <a:endParaRPr lang="de-DE" dirty="0"/>
          </a:p>
          <a:p>
            <a:endParaRPr lang="de-DE" dirty="0"/>
          </a:p>
        </p:txBody>
      </p:sp>
      <p:sp>
        <p:nvSpPr>
          <p:cNvPr id="6" name="Datumsplatzhalter 5">
            <a:extLst>
              <a:ext uri="{FF2B5EF4-FFF2-40B4-BE49-F238E27FC236}">
                <a16:creationId xmlns:a16="http://schemas.microsoft.com/office/drawing/2014/main" xmlns="" id="{CE4B2227-042F-44B7-9F20-0095B0D3A39E}"/>
              </a:ext>
            </a:extLst>
          </p:cNvPr>
          <p:cNvSpPr>
            <a:spLocks noGrp="1"/>
          </p:cNvSpPr>
          <p:nvPr>
            <p:ph type="dt" sz="half" idx="10"/>
          </p:nvPr>
        </p:nvSpPr>
        <p:spPr/>
        <p:txBody>
          <a:bodyPr/>
          <a:lstStyle/>
          <a:p>
            <a:fld id="{90639A5A-D7B0-4AE5-9157-6D37E645CEB2}" type="datetime1">
              <a:rPr lang="de-DE" smtClean="0"/>
              <a:t>09.09.2025</a:t>
            </a:fld>
            <a:endParaRPr lang="de-DE" dirty="0"/>
          </a:p>
        </p:txBody>
      </p:sp>
      <p:sp>
        <p:nvSpPr>
          <p:cNvPr id="7" name="Fußzeilenplatzhalter 6">
            <a:extLst>
              <a:ext uri="{FF2B5EF4-FFF2-40B4-BE49-F238E27FC236}">
                <a16:creationId xmlns:a16="http://schemas.microsoft.com/office/drawing/2014/main" xmlns="" id="{67BB32C9-D618-4585-8F43-478103E8551E}"/>
              </a:ext>
            </a:extLst>
          </p:cNvPr>
          <p:cNvSpPr>
            <a:spLocks noGrp="1"/>
          </p:cNvSpPr>
          <p:nvPr>
            <p:ph type="ftr" sz="quarter" idx="11"/>
          </p:nvPr>
        </p:nvSpPr>
        <p:spPr/>
        <p:txBody>
          <a:bodyPr/>
          <a:lstStyle/>
          <a:p>
            <a:r>
              <a:rPr lang="de-DE" dirty="0"/>
              <a:t>Bürgerinitiative Pro Natur Kraichgau</a:t>
            </a:r>
          </a:p>
        </p:txBody>
      </p:sp>
      <p:sp>
        <p:nvSpPr>
          <p:cNvPr id="8" name="Foliennummernplatzhalter 7">
            <a:extLst>
              <a:ext uri="{FF2B5EF4-FFF2-40B4-BE49-F238E27FC236}">
                <a16:creationId xmlns:a16="http://schemas.microsoft.com/office/drawing/2014/main" xmlns="" id="{9FFDF593-8867-4C26-B10A-DAA6DE2C59AE}"/>
              </a:ext>
            </a:extLst>
          </p:cNvPr>
          <p:cNvSpPr>
            <a:spLocks noGrp="1"/>
          </p:cNvSpPr>
          <p:nvPr>
            <p:ph type="sldNum" sz="quarter" idx="12"/>
          </p:nvPr>
        </p:nvSpPr>
        <p:spPr/>
        <p:txBody>
          <a:bodyPr/>
          <a:lstStyle/>
          <a:p>
            <a:fld id="{33A72CC2-9615-4FD1-AD0C-C64EECB3A9AC}" type="slidenum">
              <a:rPr lang="de-DE" smtClean="0"/>
              <a:t>4</a:t>
            </a:fld>
            <a:endParaRPr lang="de-DE" dirty="0"/>
          </a:p>
        </p:txBody>
      </p:sp>
      <p:pic>
        <p:nvPicPr>
          <p:cNvPr id="4" name="Grafik 3">
            <a:extLst>
              <a:ext uri="{FF2B5EF4-FFF2-40B4-BE49-F238E27FC236}">
                <a16:creationId xmlns:a16="http://schemas.microsoft.com/office/drawing/2014/main" xmlns="" id="{048CFF04-2960-4649-A666-62ED893E6FF6}"/>
              </a:ext>
            </a:extLst>
          </p:cNvPr>
          <p:cNvPicPr/>
          <p:nvPr/>
        </p:nvPicPr>
        <p:blipFill>
          <a:blip r:embed="rId2"/>
          <a:stretch>
            <a:fillRect/>
          </a:stretch>
        </p:blipFill>
        <p:spPr>
          <a:xfrm>
            <a:off x="670730" y="2564904"/>
            <a:ext cx="4613718" cy="3707029"/>
          </a:xfrm>
          <a:prstGeom prst="rect">
            <a:avLst/>
          </a:prstGeom>
        </p:spPr>
      </p:pic>
      <p:pic>
        <p:nvPicPr>
          <p:cNvPr id="5" name="Grafik 4">
            <a:extLst>
              <a:ext uri="{FF2B5EF4-FFF2-40B4-BE49-F238E27FC236}">
                <a16:creationId xmlns:a16="http://schemas.microsoft.com/office/drawing/2014/main" xmlns="" id="{C19B48DC-A03E-4C03-BBB1-E68738C71503}"/>
              </a:ext>
            </a:extLst>
          </p:cNvPr>
          <p:cNvPicPr/>
          <p:nvPr/>
        </p:nvPicPr>
        <p:blipFill>
          <a:blip r:embed="rId3"/>
          <a:stretch>
            <a:fillRect/>
          </a:stretch>
        </p:blipFill>
        <p:spPr>
          <a:xfrm>
            <a:off x="5663952" y="2517758"/>
            <a:ext cx="5809088" cy="3707028"/>
          </a:xfrm>
          <a:prstGeom prst="rect">
            <a:avLst/>
          </a:prstGeom>
        </p:spPr>
      </p:pic>
      <p:pic>
        <p:nvPicPr>
          <p:cNvPr id="11" name="Picture 2" descr="https://pro-natur-kraichgau.de/wp-content/uploads/2024/06/cropped-Logo.png">
            <a:extLst>
              <a:ext uri="{FF2B5EF4-FFF2-40B4-BE49-F238E27FC236}">
                <a16:creationId xmlns:a16="http://schemas.microsoft.com/office/drawing/2014/main" xmlns="" id="{38A4E1BD-5129-4ABA-8D2D-F979B08979B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560496" y="173096"/>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047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4EAB9520-A302-41F9-9A0B-24BFF7D02F37}"/>
              </a:ext>
            </a:extLst>
          </p:cNvPr>
          <p:cNvSpPr>
            <a:spLocks noGrp="1"/>
          </p:cNvSpPr>
          <p:nvPr>
            <p:ph type="dt" sz="half" idx="10"/>
          </p:nvPr>
        </p:nvSpPr>
        <p:spPr/>
        <p:txBody>
          <a:bodyPr/>
          <a:lstStyle/>
          <a:p>
            <a:fld id="{DF2F6E2A-B8A1-407A-83B1-09E9E48BF927}" type="datetime1">
              <a:rPr lang="de-DE" smtClean="0"/>
              <a:t>09.09.2025</a:t>
            </a:fld>
            <a:endParaRPr lang="de-DE" dirty="0"/>
          </a:p>
        </p:txBody>
      </p:sp>
      <p:sp>
        <p:nvSpPr>
          <p:cNvPr id="3" name="Fußzeilenplatzhalter 2">
            <a:extLst>
              <a:ext uri="{FF2B5EF4-FFF2-40B4-BE49-F238E27FC236}">
                <a16:creationId xmlns:a16="http://schemas.microsoft.com/office/drawing/2014/main" xmlns="" id="{706466A6-0AD2-47C2-A628-51A352102510}"/>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D28FE813-0CEA-4065-9A0C-618191AD780B}"/>
              </a:ext>
            </a:extLst>
          </p:cNvPr>
          <p:cNvSpPr>
            <a:spLocks noGrp="1"/>
          </p:cNvSpPr>
          <p:nvPr>
            <p:ph type="sldNum" sz="quarter" idx="12"/>
          </p:nvPr>
        </p:nvSpPr>
        <p:spPr/>
        <p:txBody>
          <a:bodyPr/>
          <a:lstStyle/>
          <a:p>
            <a:fld id="{33A72CC2-9615-4FD1-AD0C-C64EECB3A9AC}" type="slidenum">
              <a:rPr lang="de-DE" smtClean="0"/>
              <a:t>5</a:t>
            </a:fld>
            <a:endParaRPr lang="de-DE" dirty="0"/>
          </a:p>
        </p:txBody>
      </p:sp>
      <p:sp>
        <p:nvSpPr>
          <p:cNvPr id="6" name="Textfeld 5"/>
          <p:cNvSpPr txBox="1"/>
          <p:nvPr/>
        </p:nvSpPr>
        <p:spPr>
          <a:xfrm>
            <a:off x="1097280" y="479264"/>
            <a:ext cx="10603652" cy="1169551"/>
          </a:xfrm>
          <a:prstGeom prst="rect">
            <a:avLst/>
          </a:prstGeom>
          <a:noFill/>
        </p:spPr>
        <p:txBody>
          <a:bodyPr wrap="square" rtlCol="0">
            <a:spAutoFit/>
          </a:bodyPr>
          <a:lstStyle/>
          <a:p>
            <a:r>
              <a:rPr lang="de-DE" sz="2000" b="1" u="sng" dirty="0" smtClean="0">
                <a:solidFill>
                  <a:srgbClr val="FF0000"/>
                </a:solidFill>
              </a:rPr>
              <a:t>Für Eschelbach</a:t>
            </a:r>
            <a:r>
              <a:rPr lang="de-DE" sz="2000" b="1" u="sng" dirty="0">
                <a:solidFill>
                  <a:srgbClr val="FF0000"/>
                </a:solidFill>
              </a:rPr>
              <a:t>:</a:t>
            </a:r>
          </a:p>
          <a:p>
            <a:pPr>
              <a:spcBef>
                <a:spcPts val="600"/>
              </a:spcBef>
            </a:pPr>
            <a:r>
              <a:rPr lang="de-DE" sz="2000" b="1" dirty="0">
                <a:solidFill>
                  <a:srgbClr val="FF0000"/>
                </a:solidFill>
              </a:rPr>
              <a:t>Die WKA sind nahezu von jeder Stelle des Orts aus sichtbar !</a:t>
            </a:r>
          </a:p>
          <a:p>
            <a:pPr>
              <a:spcBef>
                <a:spcPts val="600"/>
              </a:spcBef>
            </a:pPr>
            <a:r>
              <a:rPr lang="de-DE" sz="2000" b="1" dirty="0">
                <a:solidFill>
                  <a:srgbClr val="FF0000"/>
                </a:solidFill>
              </a:rPr>
              <a:t>Radikale Veränderung des Ortsbildes !</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031" y="1988840"/>
            <a:ext cx="5563607"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s://pro-natur-kraichgau.de/wp-content/uploads/2024/06/cropped-Logo.png">
            <a:extLst>
              <a:ext uri="{FF2B5EF4-FFF2-40B4-BE49-F238E27FC236}">
                <a16:creationId xmlns:a16="http://schemas.microsoft.com/office/drawing/2014/main" xmlns="" id="{866CB471-C678-49EE-9808-95DDD0B31F6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734931" y="359911"/>
            <a:ext cx="912544" cy="912544"/>
          </a:xfrm>
          <a:prstGeom prst="rect">
            <a:avLst/>
          </a:prstGeom>
          <a:noFill/>
          <a:extLst>
            <a:ext uri="{909E8E84-426E-40DD-AFC4-6F175D3DCCD1}">
              <a14:hiddenFill xmlns:a14="http://schemas.microsoft.com/office/drawing/2010/main">
                <a:solidFill>
                  <a:srgbClr val="FFFFFF"/>
                </a:solidFill>
              </a14:hiddenFill>
            </a:ext>
          </a:extLst>
        </p:spPr>
      </p:pic>
      <p:pic>
        <p:nvPicPr>
          <p:cNvPr id="10" name="Inhaltsplatzhalter 3" descr="https://pro-natur-kraichgau.de/wp-content/uploads/2025/02/2025-02-06-11-51-24-1024x720.jpg">
            <a:extLst>
              <a:ext uri="{FF2B5EF4-FFF2-40B4-BE49-F238E27FC236}">
                <a16:creationId xmlns:a16="http://schemas.microsoft.com/office/drawing/2014/main" xmlns="" id="{2D707A82-A48A-49B3-B420-151F051BD103}"/>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51384" y="2019664"/>
            <a:ext cx="5472608" cy="3888432"/>
          </a:xfrm>
          <a:prstGeom prst="rect">
            <a:avLst/>
          </a:prstGeom>
          <a:noFill/>
          <a:ln>
            <a:noFill/>
          </a:ln>
        </p:spPr>
      </p:pic>
      <p:sp>
        <p:nvSpPr>
          <p:cNvPr id="9" name="Textfeld 8"/>
          <p:cNvSpPr txBox="1"/>
          <p:nvPr/>
        </p:nvSpPr>
        <p:spPr>
          <a:xfrm>
            <a:off x="551384" y="5373216"/>
            <a:ext cx="10747668" cy="1077218"/>
          </a:xfrm>
          <a:prstGeom prst="rect">
            <a:avLst/>
          </a:prstGeom>
          <a:noFill/>
        </p:spPr>
        <p:txBody>
          <a:bodyPr wrap="square" rtlCol="0">
            <a:spAutoFit/>
          </a:bodyPr>
          <a:lstStyle/>
          <a:p>
            <a:endParaRPr lang="de-DE" sz="2000" b="1" dirty="0" smtClean="0">
              <a:solidFill>
                <a:srgbClr val="FF0000"/>
              </a:solidFill>
            </a:endParaRPr>
          </a:p>
          <a:p>
            <a:endParaRPr lang="de-DE" sz="2000" b="1" dirty="0">
              <a:solidFill>
                <a:srgbClr val="FF0000"/>
              </a:solidFill>
            </a:endParaRPr>
          </a:p>
          <a:p>
            <a:r>
              <a:rPr lang="de-DE" sz="1200" b="1" dirty="0" smtClean="0"/>
              <a:t>Bild: Sportplatz </a:t>
            </a:r>
            <a:r>
              <a:rPr lang="de-DE" sz="1200" b="1" dirty="0"/>
              <a:t>Eschelbach                     </a:t>
            </a:r>
            <a:r>
              <a:rPr lang="de-DE" sz="1200" b="1" dirty="0" smtClean="0"/>
              <a:t>                                                                                             Bild</a:t>
            </a:r>
            <a:r>
              <a:rPr lang="de-DE" sz="1200" b="1" dirty="0"/>
              <a:t>: </a:t>
            </a:r>
            <a:r>
              <a:rPr lang="de-DE" sz="1200" b="1" dirty="0" smtClean="0"/>
              <a:t>Staudamm </a:t>
            </a:r>
            <a:r>
              <a:rPr lang="de-DE" sz="1200" b="1" dirty="0"/>
              <a:t>Eschelbach                                                                                                                          </a:t>
            </a:r>
          </a:p>
          <a:p>
            <a:r>
              <a:rPr lang="de-DE" sz="1200" b="1" dirty="0" smtClean="0"/>
              <a:t>                                                                                                     </a:t>
            </a:r>
            <a:endParaRPr lang="de-DE" sz="1200" b="1" dirty="0"/>
          </a:p>
        </p:txBody>
      </p:sp>
    </p:spTree>
    <p:extLst>
      <p:ext uri="{BB962C8B-B14F-4D97-AF65-F5344CB8AC3E}">
        <p14:creationId xmlns:p14="http://schemas.microsoft.com/office/powerpoint/2010/main" val="1692024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xmlns="" id="{A8C2C5A3-02D7-463B-80D5-407C44B7C33A}"/>
              </a:ext>
            </a:extLst>
          </p:cNvPr>
          <p:cNvSpPr/>
          <p:nvPr/>
        </p:nvSpPr>
        <p:spPr>
          <a:xfrm>
            <a:off x="692458" y="745724"/>
            <a:ext cx="10910657" cy="4556632"/>
          </a:xfrm>
          <a:prstGeom prst="rect">
            <a:avLst/>
          </a:prstGeom>
        </p:spPr>
        <p:txBody>
          <a:bodyPr wrap="square">
            <a:spAutoFit/>
          </a:bodyPr>
          <a:lstStyle/>
          <a:p>
            <a:pPr>
              <a:lnSpc>
                <a:spcPct val="50000"/>
              </a:lnSpc>
              <a:spcBef>
                <a:spcPts val="600"/>
              </a:spcBef>
              <a:spcAft>
                <a:spcPts val="0"/>
              </a:spcAft>
            </a:pPr>
            <a:r>
              <a:rPr lang="de-DE" sz="3200" b="1" u="sng" dirty="0">
                <a:solidFill>
                  <a:srgbClr val="000000"/>
                </a:solidFill>
                <a:effectLst/>
                <a:latin typeface="+mj-lt"/>
                <a:ea typeface="Calibri" panose="020F0502020204030204" pitchFamily="34" charset="0"/>
                <a:cs typeface="Times New Roman" panose="02020603050405020304" pitchFamily="18" charset="0"/>
              </a:rPr>
              <a:t>Gibt es eine Gewöhnung an</a:t>
            </a:r>
            <a:r>
              <a:rPr lang="de-DE" sz="3200" b="1" u="sng" dirty="0">
                <a:solidFill>
                  <a:srgbClr val="000000"/>
                </a:solidFill>
                <a:latin typeface="+mj-lt"/>
                <a:ea typeface="Calibri" panose="020F0502020204030204" pitchFamily="34" charset="0"/>
                <a:cs typeface="Times New Roman" panose="02020603050405020304" pitchFamily="18" charset="0"/>
              </a:rPr>
              <a:t> die WKA</a:t>
            </a:r>
            <a:r>
              <a:rPr lang="de-DE" sz="3200" b="1" u="sng" dirty="0">
                <a:solidFill>
                  <a:srgbClr val="000000"/>
                </a:solidFill>
                <a:effectLst/>
                <a:latin typeface="+mj-lt"/>
                <a:ea typeface="Calibri" panose="020F0502020204030204" pitchFamily="34" charset="0"/>
                <a:cs typeface="Times New Roman" panose="02020603050405020304" pitchFamily="18" charset="0"/>
              </a:rPr>
              <a:t>?</a:t>
            </a:r>
            <a:endParaRPr lang="de-DE" sz="3200" dirty="0">
              <a:effectLst/>
              <a:latin typeface="+mj-lt"/>
              <a:ea typeface="Calibri" panose="020F0502020204030204" pitchFamily="34" charset="0"/>
              <a:cs typeface="Times New Roman" panose="02020603050405020304" pitchFamily="18" charset="0"/>
            </a:endParaRPr>
          </a:p>
          <a:p>
            <a:pPr algn="ctr">
              <a:lnSpc>
                <a:spcPct val="115000"/>
              </a:lnSpc>
              <a:spcBef>
                <a:spcPts val="600"/>
              </a:spcBef>
              <a:spcAft>
                <a:spcPts val="0"/>
              </a:spcAft>
            </a:pPr>
            <a:r>
              <a:rPr lang="de-DE" sz="1600" b="1" dirty="0">
                <a:solidFill>
                  <a:srgbClr val="000000"/>
                </a:solidFill>
                <a:effectLst/>
                <a:ea typeface="Calibri" panose="020F0502020204030204" pitchFamily="34" charset="0"/>
                <a:cs typeface="Times New Roman" panose="02020603050405020304" pitchFamily="18" charset="0"/>
              </a:rPr>
              <a:t> </a:t>
            </a:r>
            <a:endParaRPr lang="de-DE" sz="1600" dirty="0">
              <a:effectLst/>
              <a:ea typeface="Calibri" panose="020F0502020204030204" pitchFamily="34" charset="0"/>
              <a:cs typeface="Times New Roman" panose="02020603050405020304" pitchFamily="18" charset="0"/>
            </a:endParaRPr>
          </a:p>
          <a:p>
            <a:pPr marL="266700" indent="-177800">
              <a:spcAft>
                <a:spcPts val="0"/>
              </a:spcAft>
              <a:buFont typeface="Arial" panose="020B0604020202020204" pitchFamily="34" charset="0"/>
              <a:buChar char="•"/>
            </a:pPr>
            <a:r>
              <a:rPr lang="de-DE" sz="2400" b="1" dirty="0">
                <a:solidFill>
                  <a:srgbClr val="FF0000"/>
                </a:solidFill>
                <a:ea typeface="Calibri" panose="020F0502020204030204" pitchFamily="34" charset="0"/>
                <a:cs typeface="Times New Roman" panose="02020603050405020304" pitchFamily="18" charset="0"/>
              </a:rPr>
              <a:t> </a:t>
            </a:r>
            <a:r>
              <a:rPr lang="de-DE" sz="2000" b="1" dirty="0" smtClean="0">
                <a:solidFill>
                  <a:srgbClr val="FF0000"/>
                </a:solidFill>
                <a:ea typeface="Calibri" panose="020F0502020204030204" pitchFamily="34" charset="0"/>
                <a:cs typeface="Times New Roman" panose="02020603050405020304" pitchFamily="18" charset="0"/>
              </a:rPr>
              <a:t>6 WKA, sehr ortsnah, sehr hoch, SEHR GROSSE </a:t>
            </a:r>
            <a:r>
              <a:rPr lang="de-DE" sz="2000" b="1" dirty="0">
                <a:solidFill>
                  <a:srgbClr val="FF0000"/>
                </a:solidFill>
                <a:ea typeface="Calibri" panose="020F0502020204030204" pitchFamily="34" charset="0"/>
                <a:cs typeface="Times New Roman" panose="02020603050405020304" pitchFamily="18" charset="0"/>
              </a:rPr>
              <a:t>SICH </a:t>
            </a:r>
            <a:r>
              <a:rPr lang="de-DE" sz="2000" b="1" dirty="0" smtClean="0">
                <a:solidFill>
                  <a:srgbClr val="FF0000"/>
                </a:solidFill>
                <a:ea typeface="Calibri" panose="020F0502020204030204" pitchFamily="34" charset="0"/>
                <a:cs typeface="Times New Roman" panose="02020603050405020304" pitchFamily="18" charset="0"/>
              </a:rPr>
              <a:t>DREHENDE FLÜGEL</a:t>
            </a:r>
          </a:p>
          <a:p>
            <a:pPr marL="358775" lvl="1"/>
            <a:r>
              <a:rPr lang="de-DE" sz="2000" b="1" dirty="0" smtClean="0">
                <a:solidFill>
                  <a:srgbClr val="FF0000"/>
                </a:solidFill>
                <a:ea typeface="Calibri" panose="020F0502020204030204" pitchFamily="34" charset="0"/>
                <a:cs typeface="Times New Roman" panose="02020603050405020304" pitchFamily="18" charset="0"/>
              </a:rPr>
              <a:t>→ Man schaut in ein „Meer“ aus sich drehenden Flügeln ! </a:t>
            </a:r>
            <a:endParaRPr lang="de-DE" sz="2000" b="1" dirty="0">
              <a:solidFill>
                <a:srgbClr val="FF0000"/>
              </a:solidFill>
              <a:effectLst/>
              <a:ea typeface="Calibri" panose="020F0502020204030204" pitchFamily="34" charset="0"/>
              <a:cs typeface="Times New Roman" panose="02020603050405020304" pitchFamily="18" charset="0"/>
            </a:endParaRPr>
          </a:p>
          <a:p>
            <a:pPr marL="266700" indent="-177800">
              <a:spcBef>
                <a:spcPts val="600"/>
              </a:spcBef>
              <a:spcAft>
                <a:spcPts val="0"/>
              </a:spcAft>
              <a:buFont typeface="Arial" panose="020B0604020202020204" pitchFamily="34" charset="0"/>
              <a:buChar char="•"/>
            </a:pPr>
            <a:r>
              <a:rPr lang="de-DE" sz="2000" b="1" dirty="0">
                <a:solidFill>
                  <a:srgbClr val="FF0000"/>
                </a:solidFill>
                <a:effectLst/>
                <a:ea typeface="Calibri" panose="020F0502020204030204" pitchFamily="34" charset="0"/>
                <a:cs typeface="Times New Roman" panose="02020603050405020304" pitchFamily="18" charset="0"/>
              </a:rPr>
              <a:t> Evtl. nachts blinkende Anlagen</a:t>
            </a:r>
            <a:r>
              <a:rPr lang="de-DE" sz="2400" b="1" dirty="0">
                <a:solidFill>
                  <a:srgbClr val="000000"/>
                </a:solidFill>
                <a:effectLst/>
                <a:ea typeface="Calibri" panose="020F0502020204030204" pitchFamily="34" charset="0"/>
                <a:cs typeface="Times New Roman" panose="02020603050405020304" pitchFamily="18" charset="0"/>
              </a:rPr>
              <a:t> </a:t>
            </a:r>
          </a:p>
          <a:p>
            <a:pPr algn="ctr">
              <a:spcAft>
                <a:spcPts val="0"/>
              </a:spcAft>
            </a:pPr>
            <a:endParaRPr lang="de-DE" dirty="0">
              <a:effectLst/>
              <a:ea typeface="Calibri" panose="020F0502020204030204" pitchFamily="34" charset="0"/>
              <a:cs typeface="Times New Roman" panose="02020603050405020304" pitchFamily="18" charset="0"/>
            </a:endParaRPr>
          </a:p>
          <a:p>
            <a:pPr marL="270510" indent="-270510">
              <a:spcAft>
                <a:spcPts val="0"/>
              </a:spcAft>
            </a:pPr>
            <a:r>
              <a:rPr lang="de-DE" sz="2000" b="1" dirty="0">
                <a:solidFill>
                  <a:srgbClr val="000000"/>
                </a:solidFill>
                <a:ea typeface="Calibri" panose="020F0502020204030204" pitchFamily="34" charset="0"/>
                <a:cs typeface="Times New Roman" panose="02020603050405020304" pitchFamily="18" charset="0"/>
              </a:rPr>
              <a:t>→ Liegt „in der Natur“ des Menschen: </a:t>
            </a:r>
          </a:p>
          <a:p>
            <a:pPr marL="270510" indent="-270510">
              <a:spcBef>
                <a:spcPts val="300"/>
              </a:spcBef>
              <a:spcAft>
                <a:spcPts val="0"/>
              </a:spcAft>
            </a:pPr>
            <a:r>
              <a:rPr lang="de-DE" sz="2000" b="1" dirty="0">
                <a:solidFill>
                  <a:srgbClr val="000000"/>
                </a:solidFill>
                <a:ea typeface="Calibri" panose="020F0502020204030204" pitchFamily="34" charset="0"/>
                <a:cs typeface="Times New Roman" panose="02020603050405020304" pitchFamily="18" charset="0"/>
              </a:rPr>
              <a:t>	Beim Blick in die Landschaft schaut man meistens auf die sich drehenden </a:t>
            </a:r>
            <a:r>
              <a:rPr lang="de-DE" sz="2000" b="1" dirty="0" smtClean="0">
                <a:solidFill>
                  <a:srgbClr val="000000"/>
                </a:solidFill>
                <a:ea typeface="Calibri" panose="020F0502020204030204" pitchFamily="34" charset="0"/>
                <a:cs typeface="Times New Roman" panose="02020603050405020304" pitchFamily="18" charset="0"/>
              </a:rPr>
              <a:t>Flügel.</a:t>
            </a:r>
            <a:endParaRPr lang="de-DE" sz="2000" dirty="0">
              <a:ea typeface="Calibri" panose="020F0502020204030204" pitchFamily="34" charset="0"/>
              <a:cs typeface="Times New Roman" panose="02020603050405020304" pitchFamily="18" charset="0"/>
            </a:endParaRPr>
          </a:p>
          <a:p>
            <a:pPr marL="270510" indent="-270510">
              <a:lnSpc>
                <a:spcPct val="115000"/>
              </a:lnSpc>
              <a:spcBef>
                <a:spcPts val="1200"/>
              </a:spcBef>
              <a:spcAft>
                <a:spcPts val="0"/>
              </a:spcAft>
            </a:pPr>
            <a:r>
              <a:rPr lang="de-DE" sz="2000" b="1" dirty="0">
                <a:solidFill>
                  <a:srgbClr val="000000"/>
                </a:solidFill>
                <a:ea typeface="Calibri" panose="020F0502020204030204" pitchFamily="34" charset="0"/>
                <a:cs typeface="Times New Roman" panose="02020603050405020304" pitchFamily="18" charset="0"/>
              </a:rPr>
              <a:t>→ </a:t>
            </a:r>
            <a:r>
              <a:rPr lang="de-DE" sz="2000" b="1" dirty="0" smtClean="0">
                <a:solidFill>
                  <a:srgbClr val="FF0000"/>
                </a:solidFill>
                <a:ea typeface="Calibri" panose="020F0502020204030204" pitchFamily="34" charset="0"/>
                <a:cs typeface="Times New Roman" panose="02020603050405020304" pitchFamily="18" charset="0"/>
              </a:rPr>
              <a:t>Bringt eine sehr große Unruhe </a:t>
            </a:r>
            <a:r>
              <a:rPr lang="de-DE" sz="2000" b="1" dirty="0">
                <a:solidFill>
                  <a:srgbClr val="FF0000"/>
                </a:solidFill>
                <a:ea typeface="Calibri" panose="020F0502020204030204" pitchFamily="34" charset="0"/>
                <a:cs typeface="Times New Roman" panose="02020603050405020304" pitchFamily="18" charset="0"/>
              </a:rPr>
              <a:t>i</a:t>
            </a:r>
            <a:r>
              <a:rPr lang="de-DE" sz="2000" b="1" dirty="0" smtClean="0">
                <a:solidFill>
                  <a:srgbClr val="FF0000"/>
                </a:solidFill>
                <a:ea typeface="Calibri" panose="020F0502020204030204" pitchFamily="34" charset="0"/>
                <a:cs typeface="Times New Roman" panose="02020603050405020304" pitchFamily="18" charset="0"/>
              </a:rPr>
              <a:t>n den Ort</a:t>
            </a:r>
            <a:r>
              <a:rPr lang="de-DE" sz="2000" dirty="0" smtClean="0">
                <a:ea typeface="Calibri" panose="020F0502020204030204" pitchFamily="34" charset="0"/>
                <a:cs typeface="Times New Roman" panose="02020603050405020304" pitchFamily="18" charset="0"/>
              </a:rPr>
              <a:t>, </a:t>
            </a:r>
            <a:r>
              <a:rPr lang="de-DE" sz="2000" b="1" dirty="0">
                <a:solidFill>
                  <a:srgbClr val="000000"/>
                </a:solidFill>
                <a:ea typeface="Calibri" panose="020F0502020204030204" pitchFamily="34" charset="0"/>
                <a:cs typeface="Times New Roman" panose="02020603050405020304" pitchFamily="18" charset="0"/>
              </a:rPr>
              <a:t>n</a:t>
            </a:r>
            <a:r>
              <a:rPr lang="de-DE" sz="2000" b="1" dirty="0" smtClean="0">
                <a:solidFill>
                  <a:srgbClr val="000000"/>
                </a:solidFill>
                <a:ea typeface="Calibri" panose="020F0502020204030204" pitchFamily="34" charset="0"/>
                <a:cs typeface="Times New Roman" panose="02020603050405020304" pitchFamily="18" charset="0"/>
              </a:rPr>
              <a:t>icht </a:t>
            </a:r>
            <a:r>
              <a:rPr lang="de-DE" sz="2000" b="1" dirty="0">
                <a:solidFill>
                  <a:srgbClr val="000000"/>
                </a:solidFill>
                <a:ea typeface="Calibri" panose="020F0502020204030204" pitchFamily="34" charset="0"/>
                <a:cs typeface="Times New Roman" panose="02020603050405020304" pitchFamily="18" charset="0"/>
              </a:rPr>
              <a:t>vergleichbar mit z.B. stillstehenden Strommasten</a:t>
            </a:r>
          </a:p>
          <a:p>
            <a:pPr marL="270510" indent="-270510">
              <a:lnSpc>
                <a:spcPct val="115000"/>
              </a:lnSpc>
              <a:spcBef>
                <a:spcPts val="600"/>
              </a:spcBef>
              <a:spcAft>
                <a:spcPts val="0"/>
              </a:spcAft>
            </a:pPr>
            <a:endParaRPr lang="de-DE" sz="1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270510" indent="-270510">
              <a:lnSpc>
                <a:spcPct val="115000"/>
              </a:lnSpc>
              <a:spcBef>
                <a:spcPts val="600"/>
              </a:spcBef>
              <a:spcAft>
                <a:spcPts val="0"/>
              </a:spcAft>
            </a:pPr>
            <a:endParaRPr lang="de-DE" sz="1200" b="1" dirty="0">
              <a:solidFill>
                <a:srgbClr val="000000"/>
              </a:solidFill>
              <a:effectLst/>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270510" indent="-270510">
              <a:lnSpc>
                <a:spcPct val="115000"/>
              </a:lnSpc>
              <a:spcBef>
                <a:spcPts val="600"/>
              </a:spcBef>
              <a:spcAft>
                <a:spcPts val="0"/>
              </a:spcAft>
            </a:pPr>
            <a:endParaRPr lang="de-DE" sz="1200" b="1" dirty="0">
              <a:solidFill>
                <a:srgbClr val="000000"/>
              </a:solidFill>
              <a:highlight>
                <a:srgbClr val="FFFF00"/>
              </a:highlight>
              <a:latin typeface="Arial" panose="020B0604020202020204" pitchFamily="34" charset="0"/>
              <a:ea typeface="Calibri" panose="020F0502020204030204" pitchFamily="34" charset="0"/>
              <a:cs typeface="Times New Roman" panose="02020603050405020304" pitchFamily="18" charset="0"/>
            </a:endParaRPr>
          </a:p>
          <a:p>
            <a:pPr marL="270510" indent="-270510">
              <a:lnSpc>
                <a:spcPct val="115000"/>
              </a:lnSpc>
              <a:spcBef>
                <a:spcPts val="600"/>
              </a:spcBef>
              <a:spcAft>
                <a:spcPts val="0"/>
              </a:spcAft>
            </a:pPr>
            <a:endParaRPr lang="de-DE"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umsplatzhalter 2">
            <a:extLst>
              <a:ext uri="{FF2B5EF4-FFF2-40B4-BE49-F238E27FC236}">
                <a16:creationId xmlns:a16="http://schemas.microsoft.com/office/drawing/2014/main" xmlns="" id="{C71E1032-4D84-4692-822E-320655202E92}"/>
              </a:ext>
            </a:extLst>
          </p:cNvPr>
          <p:cNvSpPr>
            <a:spLocks noGrp="1"/>
          </p:cNvSpPr>
          <p:nvPr>
            <p:ph type="dt" sz="half" idx="10"/>
          </p:nvPr>
        </p:nvSpPr>
        <p:spPr/>
        <p:txBody>
          <a:bodyPr/>
          <a:lstStyle/>
          <a:p>
            <a:fld id="{06AA55EB-6EDC-4DA0-B8F6-7BC9591455B5}" type="datetime1">
              <a:rPr lang="de-DE" smtClean="0"/>
              <a:t>09.09.2025</a:t>
            </a:fld>
            <a:endParaRPr lang="de-DE" dirty="0"/>
          </a:p>
        </p:txBody>
      </p:sp>
      <p:sp>
        <p:nvSpPr>
          <p:cNvPr id="4" name="Fußzeilenplatzhalter 3">
            <a:extLst>
              <a:ext uri="{FF2B5EF4-FFF2-40B4-BE49-F238E27FC236}">
                <a16:creationId xmlns:a16="http://schemas.microsoft.com/office/drawing/2014/main" xmlns="" id="{561043CA-946B-471A-9666-109E45B32C1F}"/>
              </a:ext>
            </a:extLst>
          </p:cNvPr>
          <p:cNvSpPr>
            <a:spLocks noGrp="1"/>
          </p:cNvSpPr>
          <p:nvPr>
            <p:ph type="ftr" sz="quarter" idx="11"/>
          </p:nvPr>
        </p:nvSpPr>
        <p:spPr/>
        <p:txBody>
          <a:bodyPr/>
          <a:lstStyle/>
          <a:p>
            <a:r>
              <a:rPr lang="de-DE" dirty="0"/>
              <a:t>Bürgerinitiative Pro Natur Kraichgau</a:t>
            </a:r>
          </a:p>
        </p:txBody>
      </p:sp>
      <p:sp>
        <p:nvSpPr>
          <p:cNvPr id="5" name="Foliennummernplatzhalter 4">
            <a:extLst>
              <a:ext uri="{FF2B5EF4-FFF2-40B4-BE49-F238E27FC236}">
                <a16:creationId xmlns:a16="http://schemas.microsoft.com/office/drawing/2014/main" xmlns="" id="{1740A695-4BD2-4DF1-9084-0F401988A246}"/>
              </a:ext>
            </a:extLst>
          </p:cNvPr>
          <p:cNvSpPr>
            <a:spLocks noGrp="1"/>
          </p:cNvSpPr>
          <p:nvPr>
            <p:ph type="sldNum" sz="quarter" idx="12"/>
          </p:nvPr>
        </p:nvSpPr>
        <p:spPr/>
        <p:txBody>
          <a:bodyPr/>
          <a:lstStyle/>
          <a:p>
            <a:fld id="{33A72CC2-9615-4FD1-AD0C-C64EECB3A9AC}" type="slidenum">
              <a:rPr lang="de-DE" smtClean="0"/>
              <a:t>6</a:t>
            </a:fld>
            <a:endParaRPr lang="de-DE" dirty="0"/>
          </a:p>
        </p:txBody>
      </p:sp>
      <p:pic>
        <p:nvPicPr>
          <p:cNvPr id="6" name="Picture 2" descr="https://pro-natur-kraichgau.de/wp-content/uploads/2024/06/cropped-Logo.png">
            <a:extLst>
              <a:ext uri="{FF2B5EF4-FFF2-40B4-BE49-F238E27FC236}">
                <a16:creationId xmlns:a16="http://schemas.microsoft.com/office/drawing/2014/main" xmlns="" id="{37D8D04D-856B-4342-8A44-349E2030CBC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9900458" y="282708"/>
            <a:ext cx="1341795" cy="134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09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xmlns="" id="{E484E393-25A3-411D-AC38-D95A5FC74D01}"/>
              </a:ext>
            </a:extLst>
          </p:cNvPr>
          <p:cNvSpPr>
            <a:spLocks noGrp="1"/>
          </p:cNvSpPr>
          <p:nvPr>
            <p:ph type="dt" sz="half" idx="10"/>
          </p:nvPr>
        </p:nvSpPr>
        <p:spPr/>
        <p:txBody>
          <a:bodyPr/>
          <a:lstStyle/>
          <a:p>
            <a:fld id="{CE978821-66C6-4769-A37E-A13A52D30509}" type="datetime1">
              <a:rPr lang="de-DE" smtClean="0"/>
              <a:t>09.09.2025</a:t>
            </a:fld>
            <a:endParaRPr lang="de-DE" dirty="0"/>
          </a:p>
        </p:txBody>
      </p:sp>
      <p:sp>
        <p:nvSpPr>
          <p:cNvPr id="6" name="Fußzeilenplatzhalter 5">
            <a:extLst>
              <a:ext uri="{FF2B5EF4-FFF2-40B4-BE49-F238E27FC236}">
                <a16:creationId xmlns:a16="http://schemas.microsoft.com/office/drawing/2014/main" xmlns="" id="{554CA752-02DE-4F0B-856C-18B76C780FE3}"/>
              </a:ext>
            </a:extLst>
          </p:cNvPr>
          <p:cNvSpPr>
            <a:spLocks noGrp="1"/>
          </p:cNvSpPr>
          <p:nvPr>
            <p:ph type="ftr" sz="quarter" idx="11"/>
          </p:nvPr>
        </p:nvSpPr>
        <p:spPr/>
        <p:txBody>
          <a:bodyPr/>
          <a:lstStyle/>
          <a:p>
            <a:r>
              <a:rPr lang="de-DE" dirty="0"/>
              <a:t>Bürgerinitiative Pro Natur Kraichgau</a:t>
            </a:r>
          </a:p>
        </p:txBody>
      </p:sp>
      <p:sp>
        <p:nvSpPr>
          <p:cNvPr id="7" name="Foliennummernplatzhalter 6">
            <a:extLst>
              <a:ext uri="{FF2B5EF4-FFF2-40B4-BE49-F238E27FC236}">
                <a16:creationId xmlns:a16="http://schemas.microsoft.com/office/drawing/2014/main" xmlns="" id="{CB348B7F-BE51-4A21-B0CD-4F8D5028B4E9}"/>
              </a:ext>
            </a:extLst>
          </p:cNvPr>
          <p:cNvSpPr>
            <a:spLocks noGrp="1"/>
          </p:cNvSpPr>
          <p:nvPr>
            <p:ph type="sldNum" sz="quarter" idx="12"/>
          </p:nvPr>
        </p:nvSpPr>
        <p:spPr/>
        <p:txBody>
          <a:bodyPr/>
          <a:lstStyle/>
          <a:p>
            <a:fld id="{33A72CC2-9615-4FD1-AD0C-C64EECB3A9AC}" type="slidenum">
              <a:rPr lang="de-DE" smtClean="0"/>
              <a:t>7</a:t>
            </a:fld>
            <a:endParaRPr lang="de-DE" dirty="0"/>
          </a:p>
        </p:txBody>
      </p:sp>
      <p:sp>
        <p:nvSpPr>
          <p:cNvPr id="2" name="Titel 1">
            <a:extLst>
              <a:ext uri="{FF2B5EF4-FFF2-40B4-BE49-F238E27FC236}">
                <a16:creationId xmlns:a16="http://schemas.microsoft.com/office/drawing/2014/main" xmlns="" id="{A96E7E2D-472F-4BF1-ABC0-E936AE28730C}"/>
              </a:ext>
            </a:extLst>
          </p:cNvPr>
          <p:cNvSpPr>
            <a:spLocks noGrp="1"/>
          </p:cNvSpPr>
          <p:nvPr>
            <p:ph type="title" idx="4294967295"/>
          </p:nvPr>
        </p:nvSpPr>
        <p:spPr>
          <a:xfrm>
            <a:off x="508000" y="220834"/>
            <a:ext cx="11407775" cy="914400"/>
          </a:xfrm>
        </p:spPr>
        <p:txBody>
          <a:bodyPr>
            <a:normAutofit fontScale="90000"/>
          </a:bodyPr>
          <a:lstStyle/>
          <a:p>
            <a:r>
              <a:rPr lang="de-DE" sz="4000" b="1" dirty="0"/>
              <a:t/>
            </a:r>
            <a:br>
              <a:rPr lang="de-DE" sz="4000" b="1" dirty="0"/>
            </a:br>
            <a:r>
              <a:rPr lang="de-DE" sz="3600" b="1" u="sng" dirty="0">
                <a:solidFill>
                  <a:schemeClr val="tx1"/>
                </a:solidFill>
              </a:rPr>
              <a:t>2. Die größten WKA in Eschelbach  - viel Lärm und Infraschall ! </a:t>
            </a:r>
            <a:endParaRPr lang="de-DE" sz="3600" u="sng" dirty="0">
              <a:solidFill>
                <a:schemeClr val="tx1"/>
              </a:solidFill>
            </a:endParaRPr>
          </a:p>
        </p:txBody>
      </p:sp>
      <p:sp>
        <p:nvSpPr>
          <p:cNvPr id="3" name="Inhaltsplatzhalter 2">
            <a:extLst>
              <a:ext uri="{FF2B5EF4-FFF2-40B4-BE49-F238E27FC236}">
                <a16:creationId xmlns:a16="http://schemas.microsoft.com/office/drawing/2014/main" xmlns="" id="{146FF50D-764C-45C0-9B85-A5030DD7B116}"/>
              </a:ext>
            </a:extLst>
          </p:cNvPr>
          <p:cNvSpPr>
            <a:spLocks noGrp="1"/>
          </p:cNvSpPr>
          <p:nvPr>
            <p:ph idx="4294967295"/>
          </p:nvPr>
        </p:nvSpPr>
        <p:spPr>
          <a:xfrm>
            <a:off x="508000" y="1316038"/>
            <a:ext cx="11684000" cy="5356225"/>
          </a:xfrm>
        </p:spPr>
        <p:txBody>
          <a:bodyPr>
            <a:normAutofit fontScale="92500" lnSpcReduction="10000"/>
          </a:bodyPr>
          <a:lstStyle/>
          <a:p>
            <a:pPr marL="0" indent="0">
              <a:buNone/>
            </a:pPr>
            <a:r>
              <a:rPr lang="de-DE" sz="2200" b="1" u="sng" dirty="0" smtClean="0">
                <a:solidFill>
                  <a:srgbClr val="FF0000"/>
                </a:solidFill>
              </a:rPr>
              <a:t>Ganz wichtig:</a:t>
            </a:r>
            <a:r>
              <a:rPr lang="de-DE" sz="2200" b="1" dirty="0" smtClean="0">
                <a:solidFill>
                  <a:srgbClr val="FF0000"/>
                </a:solidFill>
              </a:rPr>
              <a:t>  Je </a:t>
            </a:r>
            <a:r>
              <a:rPr lang="de-DE" sz="2200" b="1" dirty="0">
                <a:solidFill>
                  <a:srgbClr val="FF0000"/>
                </a:solidFill>
              </a:rPr>
              <a:t>größer eine WKA, umso problematischer wird diese bzgl. Lärm und </a:t>
            </a:r>
            <a:r>
              <a:rPr lang="de-DE" sz="2200" b="1" dirty="0" err="1" smtClean="0">
                <a:solidFill>
                  <a:srgbClr val="FF0000"/>
                </a:solidFill>
              </a:rPr>
              <a:t>Infraschall</a:t>
            </a:r>
            <a:r>
              <a:rPr lang="de-DE" sz="2200" b="1" dirty="0" smtClean="0">
                <a:solidFill>
                  <a:srgbClr val="FF0000"/>
                </a:solidFill>
              </a:rPr>
              <a:t> !</a:t>
            </a:r>
          </a:p>
          <a:p>
            <a:pPr marL="0" indent="0">
              <a:buNone/>
            </a:pPr>
            <a:r>
              <a:rPr lang="de-DE" b="1" dirty="0" smtClean="0">
                <a:solidFill>
                  <a:schemeClr val="tx1"/>
                </a:solidFill>
              </a:rPr>
              <a:t>Physik:</a:t>
            </a:r>
            <a:r>
              <a:rPr lang="de-DE" b="1" dirty="0" smtClean="0">
                <a:solidFill>
                  <a:srgbClr val="FF0000"/>
                </a:solidFill>
              </a:rPr>
              <a:t> </a:t>
            </a:r>
            <a:endParaRPr lang="de-DE" sz="2000" dirty="0">
              <a:solidFill>
                <a:srgbClr val="FF0000"/>
              </a:solidFill>
            </a:endParaRPr>
          </a:p>
          <a:p>
            <a:pPr marL="0" indent="0">
              <a:spcBef>
                <a:spcPts val="600"/>
              </a:spcBef>
              <a:buNone/>
            </a:pPr>
            <a:r>
              <a:rPr lang="de-DE" sz="2000" b="1" dirty="0"/>
              <a:t>→ </a:t>
            </a:r>
            <a:r>
              <a:rPr lang="de-DE" sz="2000" b="1" dirty="0" smtClean="0"/>
              <a:t>Die WKA haben sehr große </a:t>
            </a:r>
            <a:r>
              <a:rPr lang="de-DE" sz="2000" b="1" dirty="0"/>
              <a:t>Flügel </a:t>
            </a:r>
          </a:p>
          <a:p>
            <a:pPr marL="0" indent="0">
              <a:buNone/>
            </a:pPr>
            <a:r>
              <a:rPr lang="de-DE" sz="2000" b="1" dirty="0"/>
              <a:t>→ Geschwindigkeit an den Flügelblattspitzen </a:t>
            </a:r>
            <a:r>
              <a:rPr lang="de-DE" sz="2000" b="1" dirty="0" smtClean="0"/>
              <a:t>bis</a:t>
            </a:r>
            <a:endParaRPr lang="de-DE" sz="2000" b="1" dirty="0"/>
          </a:p>
          <a:p>
            <a:pPr marL="0" indent="0">
              <a:lnSpc>
                <a:spcPct val="100000"/>
              </a:lnSpc>
              <a:spcBef>
                <a:spcPts val="0"/>
              </a:spcBef>
              <a:buNone/>
            </a:pPr>
            <a:r>
              <a:rPr lang="de-DE" sz="2000" b="1" dirty="0"/>
              <a:t>     </a:t>
            </a:r>
            <a:r>
              <a:rPr lang="de-DE" sz="2000" b="1" dirty="0" smtClean="0"/>
              <a:t>zu </a:t>
            </a:r>
            <a:r>
              <a:rPr lang="de-DE" sz="2000" b="1" dirty="0"/>
              <a:t>300 km/h</a:t>
            </a:r>
          </a:p>
          <a:p>
            <a:pPr marL="0" indent="0">
              <a:buNone/>
            </a:pPr>
            <a:r>
              <a:rPr lang="de-DE" sz="2000" b="1" dirty="0"/>
              <a:t>→ Erzeugung von starken Turbulenzen und </a:t>
            </a:r>
          </a:p>
          <a:p>
            <a:pPr marL="0" indent="0">
              <a:spcBef>
                <a:spcPts val="0"/>
              </a:spcBef>
              <a:buNone/>
            </a:pPr>
            <a:r>
              <a:rPr lang="de-DE" sz="2000" b="1" dirty="0"/>
              <a:t>     großen Druckschwankungen</a:t>
            </a:r>
          </a:p>
          <a:p>
            <a:pPr marL="0" indent="0">
              <a:spcBef>
                <a:spcPts val="1200"/>
              </a:spcBef>
              <a:buNone/>
            </a:pPr>
            <a:r>
              <a:rPr lang="de-DE" sz="2000" b="1" dirty="0"/>
              <a:t>→ Erzeugung von Druck- / Schallwellen</a:t>
            </a:r>
          </a:p>
          <a:p>
            <a:pPr marL="0" indent="0">
              <a:buNone/>
            </a:pPr>
            <a:r>
              <a:rPr lang="de-DE" sz="2000" b="1" dirty="0">
                <a:solidFill>
                  <a:srgbClr val="FF0000"/>
                </a:solidFill>
              </a:rPr>
              <a:t>→ </a:t>
            </a:r>
            <a:r>
              <a:rPr lang="de-DE" sz="2000" b="1" u="sng" dirty="0">
                <a:solidFill>
                  <a:srgbClr val="FF0000"/>
                </a:solidFill>
              </a:rPr>
              <a:t>In Eschelbach entsteht viel </a:t>
            </a:r>
            <a:r>
              <a:rPr lang="de-DE" sz="2000" b="1" u="sng" dirty="0" smtClean="0">
                <a:solidFill>
                  <a:srgbClr val="FF0000"/>
                </a:solidFill>
              </a:rPr>
              <a:t>zusätzlicher Lärm</a:t>
            </a:r>
          </a:p>
          <a:p>
            <a:pPr marL="0" indent="0">
              <a:spcBef>
                <a:spcPts val="0"/>
              </a:spcBef>
              <a:buNone/>
            </a:pPr>
            <a:r>
              <a:rPr lang="de-DE" sz="2000" b="1" dirty="0" smtClean="0">
                <a:solidFill>
                  <a:srgbClr val="FF0000"/>
                </a:solidFill>
              </a:rPr>
              <a:t>     </a:t>
            </a:r>
            <a:r>
              <a:rPr lang="de-DE" sz="2000" b="1" u="sng" dirty="0" smtClean="0">
                <a:solidFill>
                  <a:srgbClr val="FF0000"/>
                </a:solidFill>
              </a:rPr>
              <a:t>und </a:t>
            </a:r>
            <a:r>
              <a:rPr lang="de-DE" sz="2000" b="1" u="sng" dirty="0" err="1" smtClean="0">
                <a:solidFill>
                  <a:srgbClr val="FF0000"/>
                </a:solidFill>
              </a:rPr>
              <a:t>Infraschall</a:t>
            </a:r>
            <a:r>
              <a:rPr lang="de-DE" sz="2000" b="1" u="sng" dirty="0" smtClean="0">
                <a:solidFill>
                  <a:srgbClr val="FF0000"/>
                </a:solidFill>
              </a:rPr>
              <a:t>!</a:t>
            </a:r>
          </a:p>
          <a:p>
            <a:pPr marL="0" indent="0">
              <a:lnSpc>
                <a:spcPct val="110000"/>
              </a:lnSpc>
              <a:spcBef>
                <a:spcPts val="200"/>
              </a:spcBef>
              <a:buNone/>
            </a:pPr>
            <a:r>
              <a:rPr lang="de-DE" sz="2000" b="1" dirty="0" smtClean="0">
                <a:solidFill>
                  <a:srgbClr val="FF0000"/>
                </a:solidFill>
              </a:rPr>
              <a:t>     </a:t>
            </a:r>
            <a:r>
              <a:rPr lang="de-DE" b="1" dirty="0">
                <a:solidFill>
                  <a:srgbClr val="FF0000"/>
                </a:solidFill>
              </a:rPr>
              <a:t>Z</a:t>
            </a:r>
            <a:r>
              <a:rPr lang="de-DE" sz="2000" b="1" dirty="0">
                <a:solidFill>
                  <a:srgbClr val="FF0000"/>
                </a:solidFill>
              </a:rPr>
              <a:t>usätzlich zum Autobahnlärm</a:t>
            </a:r>
          </a:p>
          <a:p>
            <a:pPr marL="0" indent="0">
              <a:spcBef>
                <a:spcPts val="0"/>
              </a:spcBef>
              <a:spcAft>
                <a:spcPts val="0"/>
              </a:spcAft>
              <a:buNone/>
            </a:pPr>
            <a:endParaRPr lang="de-DE" sz="1900" b="1" dirty="0" smtClean="0">
              <a:solidFill>
                <a:srgbClr val="FF0000"/>
              </a:solidFill>
            </a:endParaRPr>
          </a:p>
          <a:p>
            <a:pPr marL="808038" indent="-808038">
              <a:spcBef>
                <a:spcPts val="0"/>
              </a:spcBef>
              <a:buNone/>
            </a:pPr>
            <a:endParaRPr lang="de-DE" sz="1300" b="1" u="sng" dirty="0"/>
          </a:p>
          <a:p>
            <a:pPr marL="808038" indent="-808038">
              <a:spcBef>
                <a:spcPts val="0"/>
              </a:spcBef>
              <a:spcAft>
                <a:spcPts val="0"/>
              </a:spcAft>
              <a:buNone/>
            </a:pPr>
            <a:r>
              <a:rPr lang="de-DE" sz="1300" b="1" u="sng" dirty="0"/>
              <a:t>Lärm:</a:t>
            </a:r>
            <a:r>
              <a:rPr lang="de-DE" sz="1300" b="1" dirty="0"/>
              <a:t>           </a:t>
            </a:r>
            <a:r>
              <a:rPr lang="de-DE" sz="1300" dirty="0"/>
              <a:t>	Druckwellen mit einer Frequenz und einem Schalldruck, die das menschliche Ohr hören kann</a:t>
            </a:r>
            <a:r>
              <a:rPr lang="de-DE" sz="1300" dirty="0" smtClean="0"/>
              <a:t>.</a:t>
            </a:r>
          </a:p>
          <a:p>
            <a:pPr marL="808038" indent="-808038">
              <a:spcBef>
                <a:spcPts val="0"/>
              </a:spcBef>
              <a:buNone/>
            </a:pPr>
            <a:endParaRPr lang="de-DE" sz="1300" dirty="0"/>
          </a:p>
          <a:p>
            <a:pPr marL="0" indent="0">
              <a:spcBef>
                <a:spcPts val="0"/>
              </a:spcBef>
              <a:buNone/>
            </a:pPr>
            <a:r>
              <a:rPr lang="de-DE" sz="1300" b="1" u="sng" dirty="0"/>
              <a:t>Infraschall:</a:t>
            </a:r>
            <a:r>
              <a:rPr lang="de-DE" sz="1300" b="1" dirty="0"/>
              <a:t>  	</a:t>
            </a:r>
            <a:r>
              <a:rPr lang="de-DE" sz="1300" dirty="0"/>
              <a:t>Druckwellen mit einer Frequenz von unter 16 Hertz. Diese Frequenzen sind so niedrig, dass sie vom menschlichen Ohr nicht wahrgenommen werden 	    	können. Es ist dann kein Hören, sondern ein </a:t>
            </a:r>
            <a:r>
              <a:rPr lang="de-DE" sz="1300" b="1" dirty="0"/>
              <a:t>Fühlen und Empfinden</a:t>
            </a:r>
            <a:r>
              <a:rPr lang="de-DE" sz="1300" dirty="0"/>
              <a:t>. Diese Frequenzen werden z.B. als </a:t>
            </a:r>
            <a:r>
              <a:rPr lang="de-DE" sz="1300" b="1" dirty="0"/>
              <a:t>Dröhn-, Schwingungs-, Vibrations- oder 		Druckgefühl </a:t>
            </a:r>
            <a:r>
              <a:rPr lang="de-DE" sz="1300" dirty="0"/>
              <a:t>wahrgenommen, oft entsteht ein </a:t>
            </a:r>
            <a:r>
              <a:rPr lang="de-DE" sz="1300" b="1" dirty="0"/>
              <a:t>bedrückendes und beklemmendes Gefühl.</a:t>
            </a:r>
            <a:endParaRPr lang="de-DE" sz="1300" dirty="0"/>
          </a:p>
          <a:p>
            <a:endParaRPr lang="de-DE" dirty="0"/>
          </a:p>
        </p:txBody>
      </p:sp>
      <p:pic>
        <p:nvPicPr>
          <p:cNvPr id="4" name="Grafik 3">
            <a:extLst>
              <a:ext uri="{FF2B5EF4-FFF2-40B4-BE49-F238E27FC236}">
                <a16:creationId xmlns:a16="http://schemas.microsoft.com/office/drawing/2014/main" xmlns="" id="{A9478AF3-6DC7-45F3-83D7-E9BA8197220F}"/>
              </a:ext>
            </a:extLst>
          </p:cNvPr>
          <p:cNvPicPr/>
          <p:nvPr/>
        </p:nvPicPr>
        <p:blipFill>
          <a:blip r:embed="rId2"/>
          <a:stretch>
            <a:fillRect/>
          </a:stretch>
        </p:blipFill>
        <p:spPr>
          <a:xfrm>
            <a:off x="6096000" y="1700807"/>
            <a:ext cx="5603208" cy="3600401"/>
          </a:xfrm>
          <a:prstGeom prst="rect">
            <a:avLst/>
          </a:prstGeom>
        </p:spPr>
      </p:pic>
      <p:pic>
        <p:nvPicPr>
          <p:cNvPr id="9" name="Picture 2" descr="https://pro-natur-kraichgau.de/wp-content/uploads/2024/06/cropped-Logo.png">
            <a:extLst>
              <a:ext uri="{FF2B5EF4-FFF2-40B4-BE49-F238E27FC236}">
                <a16:creationId xmlns:a16="http://schemas.microsoft.com/office/drawing/2014/main" xmlns="" id="{3AB646F7-CF3B-49B6-B3CA-0E29EA79EC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556470" y="475982"/>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372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C6A6E30-B593-47AE-A50C-48BD4F35EA0D}"/>
              </a:ext>
            </a:extLst>
          </p:cNvPr>
          <p:cNvSpPr>
            <a:spLocks noGrp="1"/>
          </p:cNvSpPr>
          <p:nvPr>
            <p:ph type="title"/>
          </p:nvPr>
        </p:nvSpPr>
        <p:spPr>
          <a:xfrm>
            <a:off x="1055440" y="548680"/>
            <a:ext cx="10058400" cy="879724"/>
          </a:xfrm>
        </p:spPr>
        <p:txBody>
          <a:bodyPr>
            <a:normAutofit/>
          </a:bodyPr>
          <a:lstStyle/>
          <a:p>
            <a:r>
              <a:rPr lang="de-DE" sz="3200" b="1" dirty="0"/>
              <a:t>Dauerhafte Schall- und Infraschallbelastung in Eschelbach</a:t>
            </a:r>
          </a:p>
        </p:txBody>
      </p:sp>
      <p:sp>
        <p:nvSpPr>
          <p:cNvPr id="3" name="Inhaltsplatzhalter 2">
            <a:extLst>
              <a:ext uri="{FF2B5EF4-FFF2-40B4-BE49-F238E27FC236}">
                <a16:creationId xmlns:a16="http://schemas.microsoft.com/office/drawing/2014/main" xmlns="" id="{165EDFA3-30AA-45EB-9456-C5C7C1B64FC2}"/>
              </a:ext>
            </a:extLst>
          </p:cNvPr>
          <p:cNvSpPr>
            <a:spLocks noGrp="1"/>
          </p:cNvSpPr>
          <p:nvPr>
            <p:ph idx="1"/>
          </p:nvPr>
        </p:nvSpPr>
        <p:spPr>
          <a:xfrm>
            <a:off x="1097280" y="1915885"/>
            <a:ext cx="10058400" cy="4354285"/>
          </a:xfrm>
        </p:spPr>
        <p:txBody>
          <a:bodyPr>
            <a:normAutofit fontScale="25000" lnSpcReduction="20000"/>
          </a:bodyPr>
          <a:lstStyle/>
          <a:p>
            <a:pPr marL="0" indent="0">
              <a:spcBef>
                <a:spcPts val="1200"/>
              </a:spcBef>
              <a:buNone/>
            </a:pPr>
            <a:r>
              <a:rPr lang="de-DE" sz="8000" b="1" dirty="0"/>
              <a:t>Studien sagen: </a:t>
            </a:r>
            <a:r>
              <a:rPr lang="de-DE" sz="8000" b="1" dirty="0" smtClean="0"/>
              <a:t> 8 </a:t>
            </a:r>
            <a:r>
              <a:rPr lang="de-DE" sz="8000" b="1" dirty="0"/>
              <a:t>- 30 % der Menschen werden krank durch Infraschall aus WKA   </a:t>
            </a:r>
          </a:p>
          <a:p>
            <a:pPr marL="0" indent="0">
              <a:spcBef>
                <a:spcPts val="1200"/>
              </a:spcBef>
              <a:buNone/>
            </a:pPr>
            <a:r>
              <a:rPr lang="de-DE" sz="8000" u="sng" dirty="0"/>
              <a:t>Symptome:</a:t>
            </a:r>
            <a:r>
              <a:rPr lang="de-DE" sz="8000" dirty="0"/>
              <a:t> </a:t>
            </a:r>
          </a:p>
          <a:p>
            <a:pPr marL="0" indent="0">
              <a:spcBef>
                <a:spcPts val="600"/>
              </a:spcBef>
              <a:buNone/>
            </a:pPr>
            <a:r>
              <a:rPr lang="de-DE" sz="8000" dirty="0"/>
              <a:t>Schlafstörungen, Entwicklung chronischer oder psychosomatischer Erkrankungen, wie Schwindel, Unruhe, Kopfschmerz, Depression, Erschöpfung, Gereiztheit ….</a:t>
            </a:r>
          </a:p>
          <a:p>
            <a:pPr marL="0" indent="0">
              <a:spcBef>
                <a:spcPts val="600"/>
              </a:spcBef>
              <a:buNone/>
            </a:pPr>
            <a:r>
              <a:rPr lang="de-DE" sz="4400" u="sng" dirty="0"/>
              <a:t>Quelle:</a:t>
            </a:r>
            <a:r>
              <a:rPr lang="de-DE" sz="4400" dirty="0"/>
              <a:t> </a:t>
            </a:r>
            <a:r>
              <a:rPr lang="de-DE" sz="4400" dirty="0" smtClean="0"/>
              <a:t>YouTube „</a:t>
            </a:r>
            <a:r>
              <a:rPr lang="de-DE" sz="4400" dirty="0" err="1" smtClean="0"/>
              <a:t>Infraschall</a:t>
            </a:r>
            <a:r>
              <a:rPr lang="de-DE" sz="4400" dirty="0" smtClean="0"/>
              <a:t> </a:t>
            </a:r>
            <a:r>
              <a:rPr lang="de-DE" sz="4400" dirty="0"/>
              <a:t>Windkraftanlagen, Dr. Eckhard Kuck“, ab </a:t>
            </a:r>
            <a:r>
              <a:rPr lang="de-DE" sz="4400" dirty="0" smtClean="0"/>
              <a:t>Minute 38:30</a:t>
            </a:r>
            <a:endParaRPr lang="de-DE" sz="4400" dirty="0"/>
          </a:p>
          <a:p>
            <a:pPr marL="177800" indent="0">
              <a:spcBef>
                <a:spcPts val="600"/>
              </a:spcBef>
              <a:buNone/>
            </a:pPr>
            <a:endParaRPr lang="de-DE" sz="8800" dirty="0"/>
          </a:p>
          <a:p>
            <a:pPr marL="0" indent="0">
              <a:spcBef>
                <a:spcPts val="600"/>
              </a:spcBef>
              <a:buNone/>
            </a:pPr>
            <a:r>
              <a:rPr lang="de-DE" sz="8000" b="1" u="sng" dirty="0">
                <a:solidFill>
                  <a:srgbClr val="FF0000"/>
                </a:solidFill>
              </a:rPr>
              <a:t>Annahme:</a:t>
            </a:r>
            <a:r>
              <a:rPr lang="de-DE" sz="8000" b="1" dirty="0">
                <a:solidFill>
                  <a:srgbClr val="FF0000"/>
                </a:solidFill>
              </a:rPr>
              <a:t> 10 % der Eschelbacher Bürger sensibel für Infraschall </a:t>
            </a:r>
          </a:p>
          <a:p>
            <a:pPr marL="266700" indent="-266700">
              <a:spcBef>
                <a:spcPts val="600"/>
              </a:spcBef>
              <a:buNone/>
            </a:pPr>
            <a:r>
              <a:rPr lang="de-DE" sz="8000" b="1" dirty="0" smtClean="0">
                <a:solidFill>
                  <a:srgbClr val="FF0000"/>
                </a:solidFill>
              </a:rPr>
              <a:t>→ </a:t>
            </a:r>
            <a:r>
              <a:rPr lang="de-DE" sz="8000" b="1" dirty="0">
                <a:solidFill>
                  <a:srgbClr val="FF0000"/>
                </a:solidFill>
              </a:rPr>
              <a:t>ca. 250 </a:t>
            </a:r>
            <a:r>
              <a:rPr lang="de-DE" sz="8000" b="1" dirty="0" err="1">
                <a:solidFill>
                  <a:srgbClr val="FF0000"/>
                </a:solidFill>
              </a:rPr>
              <a:t>Eschelbacher</a:t>
            </a:r>
            <a:r>
              <a:rPr lang="de-DE" sz="8000" b="1" dirty="0">
                <a:solidFill>
                  <a:srgbClr val="FF0000"/>
                </a:solidFill>
              </a:rPr>
              <a:t> </a:t>
            </a:r>
            <a:r>
              <a:rPr lang="de-DE" sz="8000" b="1" dirty="0" smtClean="0">
                <a:solidFill>
                  <a:srgbClr val="FF0000"/>
                </a:solidFill>
              </a:rPr>
              <a:t>könnten ein echtes </a:t>
            </a:r>
            <a:r>
              <a:rPr lang="de-DE" sz="8000" b="1" dirty="0">
                <a:solidFill>
                  <a:srgbClr val="FF0000"/>
                </a:solidFill>
              </a:rPr>
              <a:t>Problem </a:t>
            </a:r>
            <a:r>
              <a:rPr lang="de-DE" sz="8000" b="1" dirty="0" smtClean="0">
                <a:solidFill>
                  <a:srgbClr val="FF0000"/>
                </a:solidFill>
              </a:rPr>
              <a:t>bekommen!</a:t>
            </a:r>
            <a:endParaRPr lang="de-DE" sz="8000" dirty="0"/>
          </a:p>
          <a:p>
            <a:pPr marL="0" indent="0">
              <a:spcBef>
                <a:spcPts val="2400"/>
              </a:spcBef>
              <a:buNone/>
            </a:pPr>
            <a:r>
              <a:rPr lang="de-DE" sz="8000" b="1" u="sng" dirty="0">
                <a:solidFill>
                  <a:srgbClr val="FF0000"/>
                </a:solidFill>
              </a:rPr>
              <a:t>Rational ausgedrückt:</a:t>
            </a:r>
          </a:p>
          <a:p>
            <a:pPr marL="0" indent="0">
              <a:spcBef>
                <a:spcPts val="600"/>
              </a:spcBef>
              <a:buNone/>
            </a:pPr>
            <a:r>
              <a:rPr lang="de-DE" sz="8000" b="1" dirty="0">
                <a:solidFill>
                  <a:srgbClr val="FF0000"/>
                </a:solidFill>
              </a:rPr>
              <a:t>Ein paar wenige Eschelbacher profitieren durch sehr hohe Pachteinnahmen,</a:t>
            </a:r>
            <a:r>
              <a:rPr lang="de-DE" sz="8000" dirty="0"/>
              <a:t> </a:t>
            </a:r>
          </a:p>
          <a:p>
            <a:pPr marL="0" indent="0">
              <a:spcBef>
                <a:spcPts val="600"/>
              </a:spcBef>
              <a:buNone/>
            </a:pPr>
            <a:r>
              <a:rPr lang="de-DE" sz="8000" b="1" dirty="0">
                <a:solidFill>
                  <a:srgbClr val="FF0000"/>
                </a:solidFill>
              </a:rPr>
              <a:t>aber viele Eschelbacher werden dies wahrscheinlich mit ihrer Gesundheit &amp; Einbußen ihrer</a:t>
            </a:r>
          </a:p>
          <a:p>
            <a:pPr marL="0" indent="0">
              <a:spcBef>
                <a:spcPts val="600"/>
              </a:spcBef>
              <a:buNone/>
            </a:pPr>
            <a:r>
              <a:rPr lang="de-DE" sz="8000" b="1" dirty="0">
                <a:solidFill>
                  <a:srgbClr val="FF0000"/>
                </a:solidFill>
              </a:rPr>
              <a:t>Lebensqualität bezahlen !</a:t>
            </a:r>
          </a:p>
          <a:p>
            <a:pPr marL="0" indent="0">
              <a:buNone/>
            </a:pPr>
            <a:endParaRPr lang="de-DE" dirty="0"/>
          </a:p>
        </p:txBody>
      </p:sp>
      <p:sp>
        <p:nvSpPr>
          <p:cNvPr id="4" name="Datumsplatzhalter 3">
            <a:extLst>
              <a:ext uri="{FF2B5EF4-FFF2-40B4-BE49-F238E27FC236}">
                <a16:creationId xmlns:a16="http://schemas.microsoft.com/office/drawing/2014/main" xmlns="" id="{F5DDEFFE-8718-4244-AB2D-4C3ECC57B27E}"/>
              </a:ext>
            </a:extLst>
          </p:cNvPr>
          <p:cNvSpPr>
            <a:spLocks noGrp="1"/>
          </p:cNvSpPr>
          <p:nvPr>
            <p:ph type="dt" sz="half" idx="10"/>
          </p:nvPr>
        </p:nvSpPr>
        <p:spPr/>
        <p:txBody>
          <a:bodyPr/>
          <a:lstStyle/>
          <a:p>
            <a:fld id="{D5D5FA40-F7C0-4D2A-AC3C-854BD21AB2F6}" type="datetime1">
              <a:rPr lang="de-DE" smtClean="0"/>
              <a:t>09.09.2025</a:t>
            </a:fld>
            <a:endParaRPr lang="de-DE" dirty="0"/>
          </a:p>
        </p:txBody>
      </p:sp>
      <p:sp>
        <p:nvSpPr>
          <p:cNvPr id="5" name="Fußzeilenplatzhalter 4">
            <a:extLst>
              <a:ext uri="{FF2B5EF4-FFF2-40B4-BE49-F238E27FC236}">
                <a16:creationId xmlns:a16="http://schemas.microsoft.com/office/drawing/2014/main" xmlns="" id="{7D420769-1B5E-4E39-AB54-92FDA24B77B0}"/>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7CEFAFAD-1600-4E30-BA99-B0B4A0F7336F}"/>
              </a:ext>
            </a:extLst>
          </p:cNvPr>
          <p:cNvSpPr>
            <a:spLocks noGrp="1"/>
          </p:cNvSpPr>
          <p:nvPr>
            <p:ph type="sldNum" sz="quarter" idx="12"/>
          </p:nvPr>
        </p:nvSpPr>
        <p:spPr/>
        <p:txBody>
          <a:bodyPr/>
          <a:lstStyle/>
          <a:p>
            <a:fld id="{33A72CC2-9615-4FD1-AD0C-C64EECB3A9AC}" type="slidenum">
              <a:rPr lang="de-DE" smtClean="0"/>
              <a:t>8</a:t>
            </a:fld>
            <a:endParaRPr lang="de-DE" dirty="0"/>
          </a:p>
        </p:txBody>
      </p:sp>
      <p:pic>
        <p:nvPicPr>
          <p:cNvPr id="8" name="Picture 2" descr="https://pro-natur-kraichgau.de/wp-content/uploads/2024/06/cropped-Logo.png">
            <a:extLst>
              <a:ext uri="{FF2B5EF4-FFF2-40B4-BE49-F238E27FC236}">
                <a16:creationId xmlns:a16="http://schemas.microsoft.com/office/drawing/2014/main" xmlns="" id="{86FF5D0C-DC95-4661-A0C3-C3669DE9918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424226" y="253783"/>
            <a:ext cx="912544" cy="91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552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xmlns="" id="{895D341E-9D21-4ECF-BAEE-91BB4B583B34}"/>
              </a:ext>
            </a:extLst>
          </p:cNvPr>
          <p:cNvSpPr>
            <a:spLocks noGrp="1"/>
          </p:cNvSpPr>
          <p:nvPr>
            <p:ph type="dt" sz="half" idx="10"/>
          </p:nvPr>
        </p:nvSpPr>
        <p:spPr/>
        <p:txBody>
          <a:bodyPr/>
          <a:lstStyle/>
          <a:p>
            <a:fld id="{AB66BFF6-D506-4FAF-9F79-BF28C28783CB}" type="datetime1">
              <a:rPr lang="de-DE" smtClean="0"/>
              <a:t>09.09.2025</a:t>
            </a:fld>
            <a:endParaRPr lang="de-DE" dirty="0"/>
          </a:p>
        </p:txBody>
      </p:sp>
      <p:sp>
        <p:nvSpPr>
          <p:cNvPr id="5" name="Fußzeilenplatzhalter 4">
            <a:extLst>
              <a:ext uri="{FF2B5EF4-FFF2-40B4-BE49-F238E27FC236}">
                <a16:creationId xmlns:a16="http://schemas.microsoft.com/office/drawing/2014/main" xmlns="" id="{913683AA-593B-4B76-A1FC-B1A5BC3DE92E}"/>
              </a:ext>
            </a:extLst>
          </p:cNvPr>
          <p:cNvSpPr>
            <a:spLocks noGrp="1"/>
          </p:cNvSpPr>
          <p:nvPr>
            <p:ph type="ftr" sz="quarter" idx="11"/>
          </p:nvPr>
        </p:nvSpPr>
        <p:spPr/>
        <p:txBody>
          <a:bodyPr/>
          <a:lstStyle/>
          <a:p>
            <a:r>
              <a:rPr lang="de-DE" dirty="0"/>
              <a:t>Bürgerinitiative Pro Natur Kraichgau</a:t>
            </a:r>
          </a:p>
        </p:txBody>
      </p:sp>
      <p:sp>
        <p:nvSpPr>
          <p:cNvPr id="6" name="Foliennummernplatzhalter 5">
            <a:extLst>
              <a:ext uri="{FF2B5EF4-FFF2-40B4-BE49-F238E27FC236}">
                <a16:creationId xmlns:a16="http://schemas.microsoft.com/office/drawing/2014/main" xmlns="" id="{79623738-6DFB-4C48-B3B3-AA5328294021}"/>
              </a:ext>
            </a:extLst>
          </p:cNvPr>
          <p:cNvSpPr>
            <a:spLocks noGrp="1"/>
          </p:cNvSpPr>
          <p:nvPr>
            <p:ph type="sldNum" sz="quarter" idx="12"/>
          </p:nvPr>
        </p:nvSpPr>
        <p:spPr/>
        <p:txBody>
          <a:bodyPr/>
          <a:lstStyle/>
          <a:p>
            <a:fld id="{33A72CC2-9615-4FD1-AD0C-C64EECB3A9AC}" type="slidenum">
              <a:rPr lang="de-DE" smtClean="0"/>
              <a:t>9</a:t>
            </a:fld>
            <a:endParaRPr lang="de-DE" dirty="0"/>
          </a:p>
        </p:txBody>
      </p:sp>
      <p:sp>
        <p:nvSpPr>
          <p:cNvPr id="2" name="Titel 1">
            <a:extLst>
              <a:ext uri="{FF2B5EF4-FFF2-40B4-BE49-F238E27FC236}">
                <a16:creationId xmlns:a16="http://schemas.microsoft.com/office/drawing/2014/main" xmlns="" id="{96B03947-FC7C-4F9C-9EC0-C67869E6F127}"/>
              </a:ext>
            </a:extLst>
          </p:cNvPr>
          <p:cNvSpPr>
            <a:spLocks noGrp="1"/>
          </p:cNvSpPr>
          <p:nvPr>
            <p:ph type="title" idx="4294967295"/>
          </p:nvPr>
        </p:nvSpPr>
        <p:spPr>
          <a:xfrm>
            <a:off x="983432" y="836712"/>
            <a:ext cx="10515600" cy="469900"/>
          </a:xfrm>
        </p:spPr>
        <p:txBody>
          <a:bodyPr>
            <a:normAutofit fontScale="90000"/>
          </a:bodyPr>
          <a:lstStyle/>
          <a:p>
            <a:r>
              <a:rPr lang="de-DE" sz="3200" b="1" u="sng" dirty="0" smtClean="0">
                <a:latin typeface="+mn-lt"/>
              </a:rPr>
              <a:t>Umweltbundesamt: Wissenswertes </a:t>
            </a:r>
            <a:r>
              <a:rPr lang="de-DE" sz="3200" b="1" u="sng" dirty="0">
                <a:latin typeface="+mn-lt"/>
              </a:rPr>
              <a:t>über Lärm und Infraschall</a:t>
            </a:r>
            <a:endParaRPr lang="de-DE" sz="3200" u="sng" dirty="0">
              <a:latin typeface="+mn-lt"/>
            </a:endParaRPr>
          </a:p>
        </p:txBody>
      </p:sp>
      <p:sp>
        <p:nvSpPr>
          <p:cNvPr id="3" name="Inhaltsplatzhalter 2">
            <a:extLst>
              <a:ext uri="{FF2B5EF4-FFF2-40B4-BE49-F238E27FC236}">
                <a16:creationId xmlns:a16="http://schemas.microsoft.com/office/drawing/2014/main" xmlns="" id="{9F9F20B2-03EC-44D8-91E9-FC25D5C2D4A0}"/>
              </a:ext>
            </a:extLst>
          </p:cNvPr>
          <p:cNvSpPr>
            <a:spLocks noGrp="1"/>
          </p:cNvSpPr>
          <p:nvPr>
            <p:ph idx="4294967295"/>
          </p:nvPr>
        </p:nvSpPr>
        <p:spPr>
          <a:xfrm>
            <a:off x="1097280" y="1278647"/>
            <a:ext cx="10515600" cy="3843337"/>
          </a:xfrm>
        </p:spPr>
        <p:txBody>
          <a:bodyPr>
            <a:normAutofit fontScale="25000" lnSpcReduction="20000"/>
          </a:bodyPr>
          <a:lstStyle/>
          <a:p>
            <a:endParaRPr lang="de-DE" sz="3300" b="1" dirty="0"/>
          </a:p>
          <a:p>
            <a:endParaRPr lang="de-DE" b="1" dirty="0"/>
          </a:p>
          <a:p>
            <a:pPr marL="268288" indent="-268288">
              <a:spcBef>
                <a:spcPts val="0"/>
              </a:spcBef>
              <a:buFont typeface="Wingdings" panose="05000000000000000000" pitchFamily="2" charset="2"/>
              <a:buChar char="Ø"/>
            </a:pPr>
            <a:r>
              <a:rPr lang="de-DE" sz="7200" b="1" dirty="0"/>
              <a:t>Periodischer Lärm </a:t>
            </a:r>
            <a:r>
              <a:rPr lang="de-DE" sz="7200" dirty="0"/>
              <a:t>– die meisten Menschen können sich nicht daran gewöhnen, ganz anders als z.B. Autobahnlärm   </a:t>
            </a:r>
            <a:r>
              <a:rPr lang="de-DE" sz="4400" u="sng" dirty="0"/>
              <a:t>Quelle:</a:t>
            </a:r>
            <a:r>
              <a:rPr lang="de-DE" sz="4400" dirty="0"/>
              <a:t> YouTube Infraschall Windkraftanlagen, Dr. Eckhard Kuck, ab Min 38:30</a:t>
            </a:r>
          </a:p>
          <a:p>
            <a:pPr marL="268288" indent="-268288">
              <a:buFont typeface="Wingdings" panose="05000000000000000000" pitchFamily="2" charset="2"/>
              <a:buChar char="Ø"/>
            </a:pPr>
            <a:r>
              <a:rPr lang="de-DE" sz="7200" b="1" dirty="0"/>
              <a:t>Lärmbelästigungen von Anwohnern durch die WKA -&gt; Gesundheitliche Beeinträchtigungen können nicht ausgeschlossen werden.</a:t>
            </a:r>
          </a:p>
          <a:p>
            <a:pPr marL="268288" lvl="0" indent="-268288">
              <a:spcBef>
                <a:spcPts val="1800"/>
              </a:spcBef>
              <a:buFont typeface="Wingdings" panose="05000000000000000000" pitchFamily="2" charset="2"/>
              <a:buChar char="Ø"/>
            </a:pPr>
            <a:r>
              <a:rPr lang="de-DE" sz="7200" b="1" dirty="0"/>
              <a:t>WKA erzeugen tieffrequenten noch hörbaren Schall, der besonders unangenehm wirken und auch in Innenräumen mit geschlossenen Fenstern durch die Wände zu hören sein kann</a:t>
            </a:r>
            <a:r>
              <a:rPr lang="de-DE" sz="7200" b="1" dirty="0" smtClean="0"/>
              <a:t>.</a:t>
            </a:r>
            <a:r>
              <a:rPr lang="de-DE" sz="7200" b="1" dirty="0"/>
              <a:t> </a:t>
            </a:r>
            <a:r>
              <a:rPr lang="de-DE" sz="7200" b="1" dirty="0" smtClean="0"/>
              <a:t>→ Man kann dem Lärm nicht entfliehen !</a:t>
            </a:r>
            <a:endParaRPr lang="de-DE" sz="7200" b="1" dirty="0"/>
          </a:p>
          <a:p>
            <a:pPr marL="268288" lvl="0" indent="-268288">
              <a:spcBef>
                <a:spcPts val="1800"/>
              </a:spcBef>
              <a:buFont typeface="Wingdings" panose="05000000000000000000" pitchFamily="2" charset="2"/>
              <a:buChar char="Ø"/>
            </a:pPr>
            <a:r>
              <a:rPr lang="de-DE" sz="7200" b="1" dirty="0">
                <a:solidFill>
                  <a:srgbClr val="FF0000"/>
                </a:solidFill>
              </a:rPr>
              <a:t>Gerade im ruhigen ländlichen Bereich (Eschelbach) können Anlagen abends und nachts deutlich zu hören sein.</a:t>
            </a:r>
          </a:p>
          <a:p>
            <a:pPr marL="268288" lvl="0" indent="-268288">
              <a:spcBef>
                <a:spcPts val="1800"/>
              </a:spcBef>
              <a:buFont typeface="Wingdings" panose="05000000000000000000" pitchFamily="2" charset="2"/>
              <a:buChar char="Ø"/>
            </a:pPr>
            <a:r>
              <a:rPr lang="de-DE" sz="7200" b="1" dirty="0"/>
              <a:t>Es gibt Anwohner, die sich noch in zwei Kilometern Entfernung massiv belästigt fühlen.</a:t>
            </a:r>
          </a:p>
          <a:p>
            <a:pPr marL="268288" indent="-268288">
              <a:spcBef>
                <a:spcPts val="1800"/>
              </a:spcBef>
              <a:buFont typeface="Wingdings" panose="05000000000000000000" pitchFamily="2" charset="2"/>
              <a:buChar char="Ø"/>
            </a:pPr>
            <a:r>
              <a:rPr lang="de-DE" sz="7200" dirty="0"/>
              <a:t>Allerdings liegen bisher nur die Ergebnisse von Querschnittsstudien und experimentellen Untersuchungen vor. Es sollten daher Langzeitstudien in der Umgebung von WKA durchgeführt werden, um mögliche bislang nicht bekannte Langzeiteffekte zu identifizieren. </a:t>
            </a:r>
          </a:p>
          <a:p>
            <a:pPr lvl="0">
              <a:spcBef>
                <a:spcPts val="1800"/>
              </a:spcBef>
              <a:buFont typeface="Wingdings" panose="05000000000000000000" pitchFamily="2" charset="2"/>
              <a:buChar char="Ø"/>
            </a:pPr>
            <a:r>
              <a:rPr lang="de-DE" sz="7200" b="1" dirty="0"/>
              <a:t> </a:t>
            </a:r>
            <a:r>
              <a:rPr lang="de-DE" sz="7200" b="1" dirty="0" smtClean="0">
                <a:solidFill>
                  <a:srgbClr val="FF0000"/>
                </a:solidFill>
              </a:rPr>
              <a:t>Bei </a:t>
            </a:r>
            <a:r>
              <a:rPr lang="de-DE" sz="7200" b="1" dirty="0">
                <a:solidFill>
                  <a:srgbClr val="FF0000"/>
                </a:solidFill>
              </a:rPr>
              <a:t>bereits gebauten </a:t>
            </a:r>
            <a:r>
              <a:rPr lang="de-DE" sz="7200" b="1" dirty="0" smtClean="0">
                <a:solidFill>
                  <a:srgbClr val="FF0000"/>
                </a:solidFill>
              </a:rPr>
              <a:t>WKA: Viele </a:t>
            </a:r>
            <a:r>
              <a:rPr lang="de-DE" sz="7200" b="1" dirty="0">
                <a:solidFill>
                  <a:srgbClr val="FF0000"/>
                </a:solidFill>
              </a:rPr>
              <a:t>betroffene Bürger klagen über gesundheitliche </a:t>
            </a:r>
            <a:r>
              <a:rPr lang="de-DE" sz="7200" b="1" dirty="0" smtClean="0">
                <a:solidFill>
                  <a:srgbClr val="FF0000"/>
                </a:solidFill>
              </a:rPr>
              <a:t>Beschwerden !</a:t>
            </a:r>
            <a:endParaRPr lang="de-DE" sz="7200" b="1" dirty="0">
              <a:solidFill>
                <a:srgbClr val="FF0000"/>
              </a:solidFill>
            </a:endParaRPr>
          </a:p>
          <a:p>
            <a:pPr marL="541338" indent="-541338">
              <a:spcBef>
                <a:spcPts val="600"/>
              </a:spcBef>
              <a:buNone/>
            </a:pPr>
            <a:r>
              <a:rPr lang="de-DE" sz="7200" b="1" dirty="0"/>
              <a:t>   </a:t>
            </a:r>
            <a:r>
              <a:rPr lang="de-DE" sz="4400" u="sng" dirty="0"/>
              <a:t>Quelle:</a:t>
            </a:r>
            <a:r>
              <a:rPr lang="de-DE" sz="4400" dirty="0"/>
              <a:t>  Umweltbundesamt Fachgebiet I - Lärmminderung bei Anlagen und Produkten, Lärmwirkungen;  Umweltbundesamt Themenpapier Lärm und Infraschall, 2021, Thomas Myck</a:t>
            </a:r>
          </a:p>
          <a:p>
            <a:pPr marL="0" lvl="0" indent="0">
              <a:spcBef>
                <a:spcPts val="1800"/>
              </a:spcBef>
              <a:buNone/>
            </a:pPr>
            <a:endParaRPr lang="de-DE" sz="3600" b="1" dirty="0"/>
          </a:p>
        </p:txBody>
      </p:sp>
      <p:pic>
        <p:nvPicPr>
          <p:cNvPr id="7" name="Picture 2" descr="https://pro-natur-kraichgau.de/wp-content/uploads/2024/06/cropped-Logo.png">
            <a:extLst>
              <a:ext uri="{FF2B5EF4-FFF2-40B4-BE49-F238E27FC236}">
                <a16:creationId xmlns:a16="http://schemas.microsoft.com/office/drawing/2014/main" xmlns="" id="{461A41AC-D883-4BE2-B7FC-45ED38C1E82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5000"/>
                    </a14:imgEffect>
                  </a14:imgLayer>
                </a14:imgProps>
              </a:ext>
              <a:ext uri="{28A0092B-C50C-407E-A947-70E740481C1C}">
                <a14:useLocalDpi xmlns:a14="http://schemas.microsoft.com/office/drawing/2010/main" val="0"/>
              </a:ext>
            </a:extLst>
          </a:blip>
          <a:srcRect/>
          <a:stretch>
            <a:fillRect/>
          </a:stretch>
        </p:blipFill>
        <p:spPr bwMode="auto">
          <a:xfrm>
            <a:off x="10618133" y="287670"/>
            <a:ext cx="1140141" cy="1140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466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Rückblick">
  <a:themeElements>
    <a:clrScheme name="Grü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0</TotalTime>
  <Words>2742</Words>
  <Application>Microsoft Office PowerPoint</Application>
  <PresentationFormat>Benutzerdefiniert</PresentationFormat>
  <Paragraphs>448</Paragraphs>
  <Slides>35</Slides>
  <Notes>2</Notes>
  <HiddenSlides>1</HiddenSlides>
  <MMClips>0</MMClips>
  <ScaleCrop>false</ScaleCrop>
  <HeadingPairs>
    <vt:vector size="4" baseType="variant">
      <vt:variant>
        <vt:lpstr>Design</vt:lpstr>
      </vt:variant>
      <vt:variant>
        <vt:i4>1</vt:i4>
      </vt:variant>
      <vt:variant>
        <vt:lpstr>Folientitel</vt:lpstr>
      </vt:variant>
      <vt:variant>
        <vt:i4>35</vt:i4>
      </vt:variant>
    </vt:vector>
  </HeadingPairs>
  <TitlesOfParts>
    <vt:vector size="36" baseType="lpstr">
      <vt:lpstr>Rückblick</vt:lpstr>
      <vt:lpstr>Der Windpark „Energieallee Sinsheim“   Die Eschelbacher Bürgerinitiative  „Pro Natur Kraichgau“ meint: Profiteure sind der Betreiber, die Verpächter sowie die Kommune!</vt:lpstr>
      <vt:lpstr>Die Medien berichten inflationär vor allem von den  Vorteilen der Windkraft</vt:lpstr>
      <vt:lpstr>Von folgenden Aspekten zur Windkraft hört man in den Medien so gut wie gar nichts:</vt:lpstr>
      <vt:lpstr>1. Radikale Veränderung unseres Orts- und Landschaftsbildes</vt:lpstr>
      <vt:lpstr>PowerPoint-Präsentation</vt:lpstr>
      <vt:lpstr>PowerPoint-Präsentation</vt:lpstr>
      <vt:lpstr> 2. Die größten WKA in Eschelbach  - viel Lärm und Infraschall ! </vt:lpstr>
      <vt:lpstr>Dauerhafte Schall- und Infraschallbelastung in Eschelbach</vt:lpstr>
      <vt:lpstr>Umweltbundesamt: Wissenswertes über Lärm und Infraschall</vt:lpstr>
      <vt:lpstr> 3. Schattenwurf von WKA mit periodischen Helligkeitsschwankungen </vt:lpstr>
      <vt:lpstr>PowerPoint-Präsentation</vt:lpstr>
      <vt:lpstr>Bürgerbefragung Baiereck vom 05.02.2025 über Auswirkungen der Windkraftanlagen Standort Sümpflesberg  </vt:lpstr>
      <vt:lpstr> Ergebnis der Bürgerbefragung</vt:lpstr>
      <vt:lpstr>PowerPoint-Präsentation</vt:lpstr>
      <vt:lpstr>      Offene Kommentare bzgl. Verbleiben im Ort bzw. Wegzug (Beispiele aus 145 Aussagen) </vt:lpstr>
      <vt:lpstr>PowerPoint-Präsentation</vt:lpstr>
      <vt:lpstr>4. Gefährlicher Abrieb an den Flügeln</vt:lpstr>
      <vt:lpstr>5. Artenschutz, Gefahr für Flora und Fauna</vt:lpstr>
      <vt:lpstr>6. Rückbau und Entsorgungsproblematik</vt:lpstr>
      <vt:lpstr>PowerPoint-Präsentation</vt:lpstr>
      <vt:lpstr>PowerPoint-Präsentation</vt:lpstr>
      <vt:lpstr>Rückbau der Fundamente in Eschelbach mit tausenden Tonnen Stahl + Beton?</vt:lpstr>
      <vt:lpstr>PowerPoint-Präsentation</vt:lpstr>
      <vt:lpstr>7. Sinkende Immobilienpreise – auch in Eschelbach! </vt:lpstr>
      <vt:lpstr>8. Destabilisierung des Stromnetzes, Blackout-Gefahr  </vt:lpstr>
      <vt:lpstr>PowerPoint-Präsentation</vt:lpstr>
      <vt:lpstr>9. Probleme mit dem in WKA enthaltenen Schwefelhexafluorid SF6, dem stärksten Treibhausgas</vt:lpstr>
      <vt:lpstr>10. Deutschland hat die höchsten Strompreise in Europa.  Reale Bedrohung für unseren Wirtschaftsstandort ! </vt:lpstr>
      <vt:lpstr>Daraus resultiert der sehr hohe Strompreis! </vt:lpstr>
      <vt:lpstr>PowerPoint-Präsentation</vt:lpstr>
      <vt:lpstr> 11. Bürgerdialog / Einbindung der Eschelbacher Bürger </vt:lpstr>
      <vt:lpstr>FAZIT</vt:lpstr>
      <vt:lpstr>PowerPoint-Präsentation</vt:lpstr>
      <vt:lpstr>Fragen an den Ortschaftsrat</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BI Pro-Natur-Kraichgau</dc:creator>
  <cp:lastModifiedBy>User</cp:lastModifiedBy>
  <cp:revision>339</cp:revision>
  <dcterms:created xsi:type="dcterms:W3CDTF">2025-05-16T13:52:10Z</dcterms:created>
  <dcterms:modified xsi:type="dcterms:W3CDTF">2025-09-09T10:22:37Z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2025-05-26T17:44:10Z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6ca97535-1ce9-47ed-8f21-b63e79141b0c</vt:lpwstr>
  </property>
  <property fmtid="{D5CDD505-2E9C-101B-9397-08002B2CF9AE}" pid="7" name="MSIP_Label_defa4170-0d19-0005-0004-bc88714345d2_ActionId">
    <vt:lpwstr>741b5ce0-baf0-4b58-892d-9ced89f46e9e</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